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  <p:sldId id="258" r:id="rId3"/>
    <p:sldId id="259" r:id="rId4"/>
    <p:sldId id="262" r:id="rId5"/>
    <p:sldId id="264" r:id="rId6"/>
    <p:sldId id="272" r:id="rId7"/>
    <p:sldId id="273" r:id="rId8"/>
    <p:sldId id="274" r:id="rId9"/>
    <p:sldId id="275" r:id="rId10"/>
    <p:sldId id="276" r:id="rId11"/>
    <p:sldId id="279" r:id="rId12"/>
    <p:sldId id="280" r:id="rId13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02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17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850D-3035-4409-80B0-D94F321B678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EB0F0-E5D9-4905-B172-2822DD7388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850D-3035-4409-80B0-D94F321B678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EB0F0-E5D9-4905-B172-2822DD7388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850D-3035-4409-80B0-D94F321B678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EB0F0-E5D9-4905-B172-2822DD7388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850D-3035-4409-80B0-D94F321B678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EB0F0-E5D9-4905-B172-2822DD7388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850D-3035-4409-80B0-D94F321B678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EB0F0-E5D9-4905-B172-2822DD7388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850D-3035-4409-80B0-D94F321B678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EB0F0-E5D9-4905-B172-2822DD7388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850D-3035-4409-80B0-D94F321B678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EB0F0-E5D9-4905-B172-2822DD7388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850D-3035-4409-80B0-D94F321B678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EB0F0-E5D9-4905-B172-2822DD7388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850D-3035-4409-80B0-D94F321B678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EB0F0-E5D9-4905-B172-2822DD7388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850D-3035-4409-80B0-D94F321B678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EB0F0-E5D9-4905-B172-2822DD7388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850D-3035-4409-80B0-D94F321B678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37EB0F0-E5D9-4905-B172-2822DD7388A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b="0" i="0" u="none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0C850D-3035-4409-80B0-D94F321B678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7EB0F0-E5D9-4905-B172-2822DD7388A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i="0" u="none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C:\Users\hoang\Documents\picture collection\power point background\Flower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26988"/>
            <a:ext cx="9180513" cy="514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6" descr="C:\Users\hoang\Documents\picture collection\power point background\Flower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488950"/>
            <a:ext cx="514350" cy="615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7" descr="C:\Users\hoang\Documents\picture collection\power point background\Flower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163" y="0"/>
            <a:ext cx="514350" cy="664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21"/>
          <p:cNvSpPr>
            <a:spLocks noChangeArrowheads="1"/>
          </p:cNvSpPr>
          <p:nvPr/>
        </p:nvSpPr>
        <p:spPr bwMode="auto">
          <a:xfrm>
            <a:off x="4168775" y="3352800"/>
            <a:ext cx="403225" cy="392113"/>
          </a:xfrm>
          <a:prstGeom prst="star5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u="sng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5867400" y="864394"/>
            <a:ext cx="403225" cy="392112"/>
          </a:xfrm>
          <a:prstGeom prst="star5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u="sng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AutoShape 21"/>
          <p:cNvSpPr>
            <a:spLocks noChangeArrowheads="1"/>
          </p:cNvSpPr>
          <p:nvPr/>
        </p:nvSpPr>
        <p:spPr bwMode="auto">
          <a:xfrm>
            <a:off x="3787775" y="6084888"/>
            <a:ext cx="403225" cy="392112"/>
          </a:xfrm>
          <a:prstGeom prst="star5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u="sng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2059" name="Picture 17" descr="hoahong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171700"/>
            <a:ext cx="129381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AutoShape 16"/>
          <p:cNvSpPr>
            <a:spLocks noChangeArrowheads="1"/>
          </p:cNvSpPr>
          <p:nvPr/>
        </p:nvSpPr>
        <p:spPr bwMode="auto">
          <a:xfrm>
            <a:off x="3008313" y="3343275"/>
            <a:ext cx="493713" cy="539750"/>
          </a:xfrm>
          <a:prstGeom prst="star4">
            <a:avLst>
              <a:gd name="adj" fmla="val 12500"/>
            </a:avLst>
          </a:prstGeom>
          <a:gradFill rotWithShape="1">
            <a:gsLst>
              <a:gs pos="0">
                <a:srgbClr val="06E81C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vi-VN" altLang="en-US" b="1" u="sng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8" name="AutoShape 16"/>
          <p:cNvSpPr>
            <a:spLocks noChangeArrowheads="1"/>
          </p:cNvSpPr>
          <p:nvPr/>
        </p:nvSpPr>
        <p:spPr bwMode="auto">
          <a:xfrm>
            <a:off x="1006475" y="3459957"/>
            <a:ext cx="493713" cy="539750"/>
          </a:xfrm>
          <a:prstGeom prst="star4">
            <a:avLst>
              <a:gd name="adj" fmla="val 12500"/>
            </a:avLst>
          </a:prstGeom>
          <a:gradFill rotWithShape="1">
            <a:gsLst>
              <a:gs pos="0">
                <a:srgbClr val="06E81C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vi-VN" altLang="en-US" b="1" u="sng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9" name="AutoShape 21"/>
          <p:cNvSpPr>
            <a:spLocks noChangeArrowheads="1"/>
          </p:cNvSpPr>
          <p:nvPr/>
        </p:nvSpPr>
        <p:spPr bwMode="auto">
          <a:xfrm>
            <a:off x="5083175" y="3200400"/>
            <a:ext cx="403225" cy="392113"/>
          </a:xfrm>
          <a:prstGeom prst="star5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u="sng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0" name="AutoShape 21"/>
          <p:cNvSpPr>
            <a:spLocks noChangeArrowheads="1"/>
          </p:cNvSpPr>
          <p:nvPr/>
        </p:nvSpPr>
        <p:spPr bwMode="auto">
          <a:xfrm>
            <a:off x="4079080" y="1341437"/>
            <a:ext cx="403225" cy="392113"/>
          </a:xfrm>
          <a:prstGeom prst="star5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u="sng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auto">
          <a:xfrm>
            <a:off x="1847057" y="3104356"/>
            <a:ext cx="366712" cy="431800"/>
          </a:xfrm>
          <a:prstGeom prst="irregularSeal1">
            <a:avLst/>
          </a:prstGeom>
          <a:gradFill rotWithShape="1">
            <a:gsLst>
              <a:gs pos="0">
                <a:srgbClr val="FF0066"/>
              </a:gs>
              <a:gs pos="100000">
                <a:srgbClr val="FF0000">
                  <a:alpha val="3998"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vi-VN" altLang="en-US" b="1" u="sng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2" name="AutoShape 21"/>
          <p:cNvSpPr>
            <a:spLocks noChangeArrowheads="1"/>
          </p:cNvSpPr>
          <p:nvPr/>
        </p:nvSpPr>
        <p:spPr bwMode="auto">
          <a:xfrm>
            <a:off x="6530975" y="3048000"/>
            <a:ext cx="403225" cy="392113"/>
          </a:xfrm>
          <a:prstGeom prst="star5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u="sng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3" name="AutoShape 21"/>
          <p:cNvSpPr>
            <a:spLocks noChangeArrowheads="1"/>
          </p:cNvSpPr>
          <p:nvPr/>
        </p:nvSpPr>
        <p:spPr bwMode="auto">
          <a:xfrm>
            <a:off x="7862887" y="3049589"/>
            <a:ext cx="403225" cy="392112"/>
          </a:xfrm>
          <a:prstGeom prst="star5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u="sng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4" name="AutoShape 21"/>
          <p:cNvSpPr>
            <a:spLocks noChangeArrowheads="1"/>
          </p:cNvSpPr>
          <p:nvPr/>
        </p:nvSpPr>
        <p:spPr bwMode="auto">
          <a:xfrm>
            <a:off x="3765550" y="978694"/>
            <a:ext cx="403225" cy="392112"/>
          </a:xfrm>
          <a:prstGeom prst="star5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u="sng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5" name="AutoShape 10"/>
          <p:cNvSpPr>
            <a:spLocks noChangeArrowheads="1"/>
          </p:cNvSpPr>
          <p:nvPr/>
        </p:nvSpPr>
        <p:spPr bwMode="auto">
          <a:xfrm>
            <a:off x="759619" y="2400300"/>
            <a:ext cx="609600" cy="685800"/>
          </a:xfrm>
          <a:prstGeom prst="star5">
            <a:avLst/>
          </a:prstGeom>
          <a:gradFill rotWithShape="1">
            <a:gsLst>
              <a:gs pos="0">
                <a:srgbClr val="1907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u="sng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6" name="AutoShape 10"/>
          <p:cNvSpPr>
            <a:spLocks noChangeArrowheads="1"/>
          </p:cNvSpPr>
          <p:nvPr/>
        </p:nvSpPr>
        <p:spPr bwMode="auto">
          <a:xfrm>
            <a:off x="3667125" y="2057400"/>
            <a:ext cx="609600" cy="685800"/>
          </a:xfrm>
          <a:prstGeom prst="star5">
            <a:avLst/>
          </a:prstGeom>
          <a:gradFill rotWithShape="1">
            <a:gsLst>
              <a:gs pos="0">
                <a:srgbClr val="1907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u="sng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7" name="AutoShape 10"/>
          <p:cNvSpPr>
            <a:spLocks noChangeArrowheads="1"/>
          </p:cNvSpPr>
          <p:nvPr/>
        </p:nvSpPr>
        <p:spPr bwMode="auto">
          <a:xfrm>
            <a:off x="4979987" y="460375"/>
            <a:ext cx="609600" cy="685800"/>
          </a:xfrm>
          <a:prstGeom prst="star5">
            <a:avLst/>
          </a:prstGeom>
          <a:gradFill rotWithShape="1">
            <a:gsLst>
              <a:gs pos="0">
                <a:srgbClr val="1907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u="sng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2072" name="Picture 17" descr="hoahong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488" y="403225"/>
            <a:ext cx="129381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3" name="Picture 17" descr="hoahong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456" y="915987"/>
            <a:ext cx="129381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4" name="Picture 17" descr="hoahong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431800"/>
            <a:ext cx="129381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 descr="http://az616578.vo.msecnd.net/files/2016/05/02/635977531345511541813312376_Sports_ball__twitter_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1" y="4876800"/>
            <a:ext cx="8177212" cy="186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401466" y="460374"/>
            <a:ext cx="8686800" cy="171132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Unit 8. Sports and </a:t>
            </a:r>
            <a:r>
              <a:rPr lang="en-US" sz="4000" dirty="0" smtClean="0">
                <a:solidFill>
                  <a:srgbClr val="FF0000"/>
                </a:solidFill>
              </a:rPr>
              <a:t>games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Week: 23</a:t>
            </a:r>
            <a:endParaRPr lang="en-US" sz="4000" dirty="0" smtClean="0">
              <a:solidFill>
                <a:srgbClr val="FF0000"/>
              </a:solidFill>
            </a:endParaRPr>
          </a:p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Period: 67. A closer look 2</a:t>
            </a:r>
            <a:endParaRPr lang="en-US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528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528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528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528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528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5" dur="1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7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8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9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1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0"/>
            <a:ext cx="5029200" cy="50292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1143000"/>
          </a:xfrm>
        </p:spPr>
        <p:txBody>
          <a:bodyPr>
            <a:noAutofit/>
          </a:bodyPr>
          <a:lstStyle/>
          <a:p>
            <a:r>
              <a:rPr lang="en-US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Write sentences to tell your friends what to do or not </a:t>
            </a:r>
            <a:r>
              <a:rPr lang="en-US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do</a:t>
            </a:r>
            <a:endParaRPr lang="en-US" sz="28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86845" y="2438400"/>
            <a:ext cx="3276600" cy="2667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 It's cold. </a:t>
            </a:r>
            <a:r>
              <a:rPr lang="en-US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Put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on your coat.</a:t>
            </a:r>
          </a:p>
        </p:txBody>
      </p:sp>
    </p:spTree>
    <p:extLst>
      <p:ext uri="{BB962C8B-B14F-4D97-AF65-F5344CB8AC3E}">
        <p14:creationId xmlns:p14="http://schemas.microsoft.com/office/powerpoint/2010/main" val="245727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pPr marL="571500" indent="-571500">
              <a:buBlip>
                <a:blip r:embed="rId2"/>
              </a:buBlip>
            </a:pPr>
            <a:r>
              <a:rPr lang="en-US" sz="44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  <a:endParaRPr lang="en-US" sz="4400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Don’t litter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9" y="1905000"/>
            <a:ext cx="542405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78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pPr marL="571500" indent="-571500">
              <a:buBlip>
                <a:blip r:embed="rId2"/>
              </a:buBlip>
            </a:pPr>
            <a:r>
              <a:rPr lang="en-US" sz="44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  <a:endParaRPr lang="en-US" sz="4400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r>
              <a:rPr lang="en-US" sz="2800" dirty="0"/>
              <a:t>Don’t eat or drink at the gym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209800"/>
            <a:ext cx="5524500" cy="38481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02060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23512"/>
            <a:ext cx="8229600" cy="5401087"/>
          </a:xfrm>
        </p:spPr>
        <p:txBody>
          <a:bodyPr anchor="t" anchorCtr="1">
            <a:normAutofit/>
          </a:bodyPr>
          <a:lstStyle/>
          <a:p>
            <a:r>
              <a:rPr lang="en-US" dirty="0"/>
              <a:t>* </a:t>
            </a:r>
            <a:r>
              <a:rPr lang="en-US" dirty="0" err="1" smtClean="0"/>
              <a:t>Chúng</a:t>
            </a:r>
            <a:r>
              <a:rPr lang="en-US" dirty="0" smtClean="0"/>
              <a:t> ta </a:t>
            </a:r>
            <a:r>
              <a:rPr lang="en-US" dirty="0" err="1" smtClean="0"/>
              <a:t>dùng</a:t>
            </a:r>
            <a:r>
              <a:rPr lang="en-US" dirty="0" smtClean="0"/>
              <a:t> </a:t>
            </a:r>
            <a:r>
              <a:rPr lang="en-US" dirty="0" err="1" smtClean="0"/>
              <a:t>thì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khứ</a:t>
            </a:r>
            <a:r>
              <a:rPr lang="en-US" dirty="0" smtClean="0"/>
              <a:t> </a:t>
            </a:r>
            <a:r>
              <a:rPr lang="en-US" dirty="0" err="1" smtClean="0"/>
              <a:t>để</a:t>
            </a:r>
            <a:r>
              <a:rPr lang="en-US" dirty="0" smtClean="0"/>
              <a:t> </a:t>
            </a:r>
            <a:r>
              <a:rPr lang="en-US" dirty="0" err="1" smtClean="0"/>
              <a:t>diễn</a:t>
            </a:r>
            <a:r>
              <a:rPr lang="en-US" dirty="0" smtClean="0"/>
              <a:t> </a:t>
            </a:r>
            <a:r>
              <a:rPr lang="en-US" dirty="0" err="1" smtClean="0"/>
              <a:t>tả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đã</a:t>
            </a:r>
            <a:r>
              <a:rPr lang="en-US" dirty="0" smtClean="0"/>
              <a:t> </a:t>
            </a:r>
            <a:r>
              <a:rPr lang="en-US" dirty="0" err="1" smtClean="0"/>
              <a:t>xảy</a:t>
            </a:r>
            <a:r>
              <a:rPr lang="en-US" dirty="0" smtClean="0"/>
              <a:t> </a:t>
            </a:r>
            <a:r>
              <a:rPr lang="en-US" dirty="0" err="1" smtClean="0"/>
              <a:t>ra</a:t>
            </a:r>
            <a:r>
              <a:rPr lang="en-US" dirty="0" smtClean="0"/>
              <a:t> </a:t>
            </a:r>
            <a:r>
              <a:rPr lang="en-US" dirty="0" err="1" smtClean="0"/>
              <a:t>rồi</a:t>
            </a:r>
            <a:r>
              <a:rPr lang="en-US" dirty="0" smtClean="0"/>
              <a:t>.               </a:t>
            </a:r>
          </a:p>
          <a:p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endParaRPr lang="en-US" dirty="0" smtClean="0"/>
          </a:p>
          <a:p>
            <a:pPr marL="0" indent="0">
              <a:buNone/>
            </a:pPr>
            <a:r>
              <a:rPr lang="en-GB" dirty="0" smtClean="0"/>
              <a:t>(</a:t>
            </a:r>
            <a:r>
              <a:rPr lang="en-GB" dirty="0" err="1" smtClean="0"/>
              <a:t>Động</a:t>
            </a:r>
            <a:r>
              <a:rPr lang="en-GB" dirty="0" smtClean="0"/>
              <a:t> </a:t>
            </a:r>
            <a:r>
              <a:rPr lang="en-GB" dirty="0" err="1" smtClean="0"/>
              <a:t>từ</a:t>
            </a:r>
            <a:r>
              <a:rPr lang="en-GB" dirty="0" smtClean="0"/>
              <a:t> qui </a:t>
            </a:r>
            <a:r>
              <a:rPr lang="en-GB" dirty="0" err="1" smtClean="0"/>
              <a:t>tắc</a:t>
            </a:r>
            <a:r>
              <a:rPr lang="en-GB" dirty="0" smtClean="0"/>
              <a:t>)</a:t>
            </a:r>
            <a:r>
              <a:rPr lang="en-GB" dirty="0">
                <a:solidFill>
                  <a:srgbClr val="FF0000"/>
                </a:solidFill>
              </a:rPr>
              <a:t> - </a:t>
            </a:r>
            <a:r>
              <a:rPr lang="en-GB" dirty="0" err="1">
                <a:solidFill>
                  <a:srgbClr val="FF0000"/>
                </a:solidFill>
              </a:rPr>
              <a:t>Ved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GB" dirty="0" smtClean="0"/>
              <a:t>( </a:t>
            </a:r>
            <a:r>
              <a:rPr lang="en-GB" dirty="0" err="1" smtClean="0"/>
              <a:t>Động</a:t>
            </a:r>
            <a:r>
              <a:rPr lang="en-GB" dirty="0" smtClean="0"/>
              <a:t> </a:t>
            </a:r>
            <a:r>
              <a:rPr lang="en-GB" dirty="0" err="1" smtClean="0"/>
              <a:t>từ</a:t>
            </a:r>
            <a:r>
              <a:rPr lang="en-GB" dirty="0" smtClean="0"/>
              <a:t> </a:t>
            </a:r>
            <a:r>
              <a:rPr lang="en-GB" dirty="0" err="1" smtClean="0"/>
              <a:t>bất</a:t>
            </a:r>
            <a:r>
              <a:rPr lang="en-GB" dirty="0" smtClean="0"/>
              <a:t> qui </a:t>
            </a:r>
            <a:r>
              <a:rPr lang="en-GB" dirty="0" err="1" smtClean="0"/>
              <a:t>tắc</a:t>
            </a:r>
            <a:r>
              <a:rPr lang="en-GB" dirty="0" smtClean="0"/>
              <a:t>)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- V2</a:t>
            </a:r>
          </a:p>
          <a:p>
            <a:r>
              <a:rPr lang="en-US" dirty="0" smtClean="0"/>
              <a:t>be </a:t>
            </a:r>
            <a:r>
              <a:rPr lang="en-US" dirty="0"/>
              <a:t>– was/were            </a:t>
            </a:r>
            <a:r>
              <a:rPr lang="en-US" dirty="0" smtClean="0"/>
              <a:t>d0 </a:t>
            </a:r>
            <a:r>
              <a:rPr lang="en-US" dirty="0"/>
              <a:t>– did            </a:t>
            </a:r>
            <a:r>
              <a:rPr lang="en-US" dirty="0" smtClean="0"/>
              <a:t>have </a:t>
            </a:r>
            <a:r>
              <a:rPr lang="en-US" dirty="0"/>
              <a:t>/has - had </a:t>
            </a:r>
          </a:p>
          <a:p>
            <a:r>
              <a:rPr lang="en-US" dirty="0"/>
              <a:t>w</a:t>
            </a:r>
            <a:r>
              <a:rPr lang="en-US" dirty="0" smtClean="0"/>
              <a:t>in </a:t>
            </a:r>
            <a:r>
              <a:rPr lang="en-US" dirty="0"/>
              <a:t>– won                   Sit – sat            </a:t>
            </a:r>
            <a:r>
              <a:rPr lang="en-US" dirty="0" smtClean="0"/>
              <a:t>eat </a:t>
            </a:r>
            <a:r>
              <a:rPr lang="en-US" dirty="0"/>
              <a:t>– ate 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57880"/>
            <a:ext cx="90678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I. </a:t>
            </a:r>
            <a:r>
              <a:rPr lang="en-US" sz="4800" b="1" u="sng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Grammar</a:t>
            </a:r>
            <a:r>
              <a:rPr lang="en-US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 </a:t>
            </a:r>
            <a:r>
              <a:rPr lang="en-US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past simple</a:t>
            </a:r>
            <a:endParaRPr lang="en-US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38600" y="1828800"/>
            <a:ext cx="9144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 + 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3000" y="1828800"/>
            <a:ext cx="32766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+ V -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38600" y="2369127"/>
            <a:ext cx="9144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- 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53000" y="2369127"/>
            <a:ext cx="32766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+ didn’t  + V (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38600" y="2902527"/>
            <a:ext cx="9144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? 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53000" y="2902527"/>
            <a:ext cx="32766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Did + S + V (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38600" y="3616036"/>
            <a:ext cx="9144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+ 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38600" y="4149436"/>
            <a:ext cx="9144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- 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38600" y="4686299"/>
            <a:ext cx="9144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? 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953000" y="3616036"/>
            <a:ext cx="32766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+ V 2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53000" y="4139044"/>
            <a:ext cx="32766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+ didn’t + V (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953000" y="4686299"/>
            <a:ext cx="32766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Did + S + V (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144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08" y="20782"/>
            <a:ext cx="9116291" cy="893618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36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 the sentences with did, was or were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38912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1. The 2012 Olympic Games  _____ held in London.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2. - Who _____ the first man on the Moon?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- Neil Armstrong.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3. - I _____ at the gym last Sunday, but I _____ not see you there.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-No. I _____ at my aunt's house.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4. - _____ you climb Mount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Fansipan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when you _____ in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Sapa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-Yes, I _____. It _____ tiring, but very interesting.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48200" y="1066800"/>
            <a:ext cx="1155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were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7400" y="1528465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was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9721" y="2514600"/>
            <a:ext cx="958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was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1" y="2514598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did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9061" y="3352800"/>
            <a:ext cx="936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was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4905" y="3888952"/>
            <a:ext cx="97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Did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83396" y="3856866"/>
            <a:ext cx="990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were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24965" y="47244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did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2800" y="4724399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was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10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636"/>
            <a:ext cx="8229600" cy="879764"/>
          </a:xfrm>
        </p:spPr>
        <p:txBody>
          <a:bodyPr>
            <a:noAutofit/>
          </a:bodyPr>
          <a:lstStyle/>
          <a:p>
            <a:r>
              <a:rPr lang="en-US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Write the correct form of the verbs to complete the conversations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Nick:    Hi there.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Sonny: Hello, Nick. Did you have a nice weekend?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Nick:    Yeah, it (1.be)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OK. I (2. not do)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didn't do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much.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I just (3.sit)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at home and (4. watch)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watched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TV.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On Saturday afternoon, I (5. go)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fishing with my dad.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How about you?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Sonny: Oh, I (6. have)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good weekend.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Nick:     Really? What (7. do)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did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you do?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Sonny:  I (8. visit)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visited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museum with my family.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Then we (9.eat)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restaurant.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Nick:     Did you watch football on Sunday?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Sonny: Oh, yeah. The player (10. score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scored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fantastic goal.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6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778" y="1828800"/>
            <a:ext cx="8229600" cy="35814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Chúng</a:t>
            </a:r>
            <a:r>
              <a:rPr lang="en-US" sz="2400" dirty="0" smtClean="0"/>
              <a:t> ta </a:t>
            </a:r>
            <a:r>
              <a:rPr lang="en-US" sz="2400" dirty="0" err="1" smtClean="0"/>
              <a:t>dùng</a:t>
            </a:r>
            <a:r>
              <a:rPr lang="en-US" sz="2400" dirty="0" smtClean="0"/>
              <a:t> </a:t>
            </a:r>
            <a:r>
              <a:rPr lang="en-US" sz="2400" dirty="0" err="1" smtClean="0"/>
              <a:t>câu</a:t>
            </a:r>
            <a:r>
              <a:rPr lang="en-US" sz="2400" dirty="0" smtClean="0"/>
              <a:t> </a:t>
            </a:r>
            <a:r>
              <a:rPr lang="en-US" sz="2400" dirty="0" err="1" smtClean="0"/>
              <a:t>mệnh</a:t>
            </a:r>
            <a:r>
              <a:rPr lang="en-US" sz="2400" dirty="0" smtClean="0"/>
              <a:t> </a:t>
            </a:r>
            <a:r>
              <a:rPr lang="en-US" sz="2400" dirty="0" err="1" smtClean="0"/>
              <a:t>lệnh</a:t>
            </a:r>
            <a:r>
              <a:rPr lang="en-US" sz="2400" dirty="0" smtClean="0"/>
              <a:t> </a:t>
            </a:r>
            <a:r>
              <a:rPr lang="en-US" sz="2400" dirty="0" err="1" smtClean="0"/>
              <a:t>yêu</a:t>
            </a:r>
            <a:r>
              <a:rPr lang="en-US" sz="2400" dirty="0" smtClean="0"/>
              <a:t> </a:t>
            </a:r>
            <a:r>
              <a:rPr lang="en-US" sz="2400" dirty="0" err="1" smtClean="0"/>
              <a:t>cầu</a:t>
            </a:r>
            <a:r>
              <a:rPr lang="en-US" sz="2400" dirty="0" smtClean="0"/>
              <a:t> hay </a:t>
            </a:r>
            <a:r>
              <a:rPr lang="en-US" sz="2400" dirty="0" err="1" smtClean="0"/>
              <a:t>ra</a:t>
            </a:r>
            <a:r>
              <a:rPr lang="en-US" sz="2400" dirty="0" smtClean="0"/>
              <a:t> </a:t>
            </a:r>
            <a:r>
              <a:rPr lang="en-US" sz="2400" dirty="0" err="1" smtClean="0"/>
              <a:t>lệnh</a:t>
            </a:r>
            <a:r>
              <a:rPr lang="en-US" sz="2400" dirty="0" smtClean="0"/>
              <a:t> </a:t>
            </a:r>
            <a:r>
              <a:rPr lang="en-US" sz="2400" dirty="0" err="1" smtClean="0"/>
              <a:t>cho</a:t>
            </a:r>
            <a:r>
              <a:rPr lang="en-US" sz="2400" dirty="0" smtClean="0"/>
              <a:t> </a:t>
            </a:r>
            <a:r>
              <a:rPr lang="en-US" sz="2400" dirty="0" err="1" smtClean="0"/>
              <a:t>ai</a:t>
            </a:r>
            <a:r>
              <a:rPr lang="en-US" sz="2400" dirty="0" smtClean="0"/>
              <a:t> </a:t>
            </a:r>
            <a:r>
              <a:rPr lang="en-US" sz="2400" dirty="0" err="1" smtClean="0"/>
              <a:t>làm</a:t>
            </a:r>
            <a:r>
              <a:rPr lang="en-US" sz="2400" dirty="0" smtClean="0"/>
              <a:t> </a:t>
            </a:r>
            <a:r>
              <a:rPr lang="en-US" sz="2400" dirty="0" err="1" smtClean="0"/>
              <a:t>gì</a:t>
            </a:r>
            <a:r>
              <a:rPr lang="en-US" sz="2400" dirty="0" smtClean="0"/>
              <a:t> </a:t>
            </a:r>
            <a:r>
              <a:rPr lang="en-US" sz="2400" dirty="0" err="1" smtClean="0"/>
              <a:t>hoặc</a:t>
            </a:r>
            <a:r>
              <a:rPr lang="en-US" sz="2400" dirty="0" smtClean="0"/>
              <a:t> </a:t>
            </a:r>
            <a:r>
              <a:rPr lang="en-US" sz="2400" dirty="0" err="1" smtClean="0"/>
              <a:t>không</a:t>
            </a:r>
            <a:r>
              <a:rPr lang="en-US" sz="2400" dirty="0" smtClean="0"/>
              <a:t> </a:t>
            </a:r>
            <a:r>
              <a:rPr lang="en-US" sz="2400" dirty="0" err="1" smtClean="0"/>
              <a:t>làm</a:t>
            </a:r>
            <a:r>
              <a:rPr lang="en-US" sz="2400" dirty="0" smtClean="0"/>
              <a:t> </a:t>
            </a:r>
            <a:r>
              <a:rPr lang="en-US" sz="2400" dirty="0" err="1" smtClean="0"/>
              <a:t>gì</a:t>
            </a:r>
            <a:r>
              <a:rPr lang="en-US" sz="2400" dirty="0" smtClean="0"/>
              <a:t> .</a:t>
            </a:r>
          </a:p>
          <a:p>
            <a:r>
              <a:rPr lang="it-IT" sz="2400" dirty="0"/>
              <a:t>* Positive : </a:t>
            </a:r>
            <a:r>
              <a:rPr lang="it-IT" sz="2400" u="sng" dirty="0">
                <a:solidFill>
                  <a:srgbClr val="FF0000"/>
                </a:solidFill>
              </a:rPr>
              <a:t>V</a:t>
            </a:r>
            <a:r>
              <a:rPr lang="it-IT" sz="2400" dirty="0"/>
              <a:t> </a:t>
            </a:r>
            <a:r>
              <a:rPr lang="it-IT" sz="2400" dirty="0" smtClean="0"/>
              <a:t>(inf) </a:t>
            </a:r>
            <a:r>
              <a:rPr lang="it-IT" sz="2400" dirty="0"/>
              <a:t>+ </a:t>
            </a:r>
            <a:r>
              <a:rPr lang="it-IT" sz="2400" dirty="0" smtClean="0"/>
              <a:t>…..( Khẳng định )</a:t>
            </a:r>
            <a:endParaRPr lang="it-IT" sz="2400" dirty="0"/>
          </a:p>
          <a:p>
            <a:r>
              <a:rPr lang="it-IT" sz="2400" dirty="0"/>
              <a:t>* </a:t>
            </a:r>
            <a:r>
              <a:rPr lang="it-IT" sz="2400" dirty="0" smtClean="0"/>
              <a:t>Negative</a:t>
            </a:r>
            <a:r>
              <a:rPr lang="it-IT" sz="2400" dirty="0"/>
              <a:t>: </a:t>
            </a:r>
            <a:r>
              <a:rPr lang="it-IT" sz="2400" u="sng" dirty="0">
                <a:solidFill>
                  <a:srgbClr val="FF0000"/>
                </a:solidFill>
              </a:rPr>
              <a:t>Don’t</a:t>
            </a:r>
            <a:r>
              <a:rPr lang="it-IT" sz="2400" dirty="0"/>
              <a:t>+ V </a:t>
            </a:r>
            <a:r>
              <a:rPr lang="it-IT" sz="2400" dirty="0" smtClean="0"/>
              <a:t>(inf)+ …( Phủ định )</a:t>
            </a:r>
          </a:p>
          <a:p>
            <a:r>
              <a:rPr lang="en-US" sz="2400" i="1" u="sng" dirty="0">
                <a:solidFill>
                  <a:srgbClr val="FF0000"/>
                </a:solidFill>
              </a:rPr>
              <a:t>Example</a:t>
            </a:r>
            <a:r>
              <a:rPr lang="en-US" sz="2400" i="1" u="sng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        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It's chewing gum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- Chew it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                              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- Don't swallow it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3412524"/>
            <a:ext cx="2362200" cy="2191148"/>
          </a:xfrm>
          <a:prstGeom prst="rect">
            <a:avLst/>
          </a:prstGeom>
        </p:spPr>
      </p:pic>
      <p:pic>
        <p:nvPicPr>
          <p:cNvPr id="7" name="Picture 4" descr="00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95500" y="118619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Imperatives: </a:t>
            </a:r>
            <a:r>
              <a:rPr lang="en-US" sz="2800" b="1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Câu</a:t>
            </a:r>
            <a:r>
              <a:rPr lang="en-US" sz="2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n-US" sz="2800" b="1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mệnh</a:t>
            </a:r>
            <a:r>
              <a:rPr lang="en-US" sz="2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lệnh</a:t>
            </a:r>
            <a:endParaRPr lang="en-US" sz="2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530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152400"/>
            <a:ext cx="8714508" cy="762000"/>
          </a:xfrm>
        </p:spPr>
        <p:txBody>
          <a:bodyPr>
            <a:noAutofit/>
          </a:bodyPr>
          <a:lstStyle/>
          <a:p>
            <a:r>
              <a:rPr lang="en-US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Write sentences to tell your friends what to do or not to do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5334000"/>
          </a:xfrm>
        </p:spPr>
        <p:txBody>
          <a:bodyPr/>
          <a:lstStyle/>
          <a:p>
            <a:r>
              <a:rPr lang="en-US" dirty="0" smtClean="0"/>
              <a:t>                               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3733800" cy="5486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00600" y="2895600"/>
            <a:ext cx="3962400" cy="2362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1. It's raining. </a:t>
            </a:r>
            <a:r>
              <a:rPr lang="en-US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your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umbrella.</a:t>
            </a:r>
          </a:p>
        </p:txBody>
      </p:sp>
    </p:spTree>
    <p:extLst>
      <p:ext uri="{BB962C8B-B14F-4D97-AF65-F5344CB8AC3E}">
        <p14:creationId xmlns:p14="http://schemas.microsoft.com/office/powerpoint/2010/main" val="13374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1219200"/>
            <a:ext cx="5424055" cy="5257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399" y="0"/>
            <a:ext cx="8617527" cy="990600"/>
          </a:xfrm>
        </p:spPr>
        <p:txBody>
          <a:bodyPr>
            <a:noAutofit/>
          </a:bodyPr>
          <a:lstStyle/>
          <a:p>
            <a:r>
              <a:rPr lang="en-US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Write sentences to tell your friends what to do or not to do</a:t>
            </a:r>
          </a:p>
        </p:txBody>
      </p:sp>
      <p:sp>
        <p:nvSpPr>
          <p:cNvPr id="6" name="Rectangle 5"/>
          <p:cNvSpPr/>
          <p:nvPr/>
        </p:nvSpPr>
        <p:spPr>
          <a:xfrm>
            <a:off x="6102927" y="2667000"/>
            <a:ext cx="2667000" cy="2971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Please </a:t>
            </a:r>
            <a:r>
              <a:rPr lang="en-US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don’t litter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06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4000"/>
            <a:ext cx="5029200" cy="51054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6982" y="152399"/>
            <a:ext cx="8818418" cy="904979"/>
          </a:xfrm>
        </p:spPr>
        <p:txBody>
          <a:bodyPr>
            <a:noAutofit/>
          </a:bodyPr>
          <a:lstStyle/>
          <a:p>
            <a:r>
              <a:rPr lang="en-US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Write sentences to tell your friends what to do or not to do</a:t>
            </a:r>
          </a:p>
        </p:txBody>
      </p:sp>
      <p:sp>
        <p:nvSpPr>
          <p:cNvPr id="6" name="Rectangle 5"/>
          <p:cNvSpPr/>
          <p:nvPr/>
        </p:nvSpPr>
        <p:spPr>
          <a:xfrm>
            <a:off x="5638800" y="2286000"/>
            <a:ext cx="3124200" cy="32766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It's late now. Please </a:t>
            </a:r>
            <a:r>
              <a:rPr lang="en-US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hurry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up.</a:t>
            </a:r>
          </a:p>
        </p:txBody>
      </p:sp>
    </p:spTree>
    <p:extLst>
      <p:ext uri="{BB962C8B-B14F-4D97-AF65-F5344CB8AC3E}">
        <p14:creationId xmlns:p14="http://schemas.microsoft.com/office/powerpoint/2010/main" val="218635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0"/>
            <a:ext cx="4800600" cy="51054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-20782"/>
            <a:ext cx="8610600" cy="1143000"/>
          </a:xfrm>
        </p:spPr>
        <p:txBody>
          <a:bodyPr>
            <a:noAutofit/>
          </a:bodyPr>
          <a:lstStyle/>
          <a:p>
            <a:r>
              <a:rPr lang="en-US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Write sentences to tell your friends what to do or not </a:t>
            </a:r>
            <a:r>
              <a:rPr lang="en-US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do</a:t>
            </a:r>
            <a:endParaRPr lang="en-US" sz="28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38800" y="2514600"/>
            <a:ext cx="3276600" cy="2819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 Exercising is good but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don’t train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too hard.</a:t>
            </a:r>
          </a:p>
        </p:txBody>
      </p:sp>
    </p:spTree>
    <p:extLst>
      <p:ext uri="{BB962C8B-B14F-4D97-AF65-F5344CB8AC3E}">
        <p14:creationId xmlns:p14="http://schemas.microsoft.com/office/powerpoint/2010/main" val="158820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9.0&quot;&gt;&lt;object type=&quot;1&quot; unique_id=&quot;10001&quot;&gt;&lt;object type=&quot;2&quot; unique_id=&quot;10002&quot;&gt;&lt;object type=&quot;3&quot; unique_id=&quot;10004&quot;&gt;&lt;property id=&quot;20148&quot; value=&quot;5&quot;/&gt;&lt;property id=&quot;20300&quot; value=&quot;Slide 1&quot;/&gt;&lt;property id=&quot;20307&quot; value=&quot;271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object type=&quot;3&quot; unique_id=&quot;10006&quot;&gt;&lt;property id=&quot;20148&quot; value=&quot;5&quot;/&gt;&lt;property id=&quot;20300&quot; value=&quot;Slide 3&quot;/&gt;&lt;property id=&quot;20307&quot; value=&quot;258&quot;/&gt;&lt;/object&gt;&lt;object type=&quot;3&quot; unique_id=&quot;10007&quot;&gt;&lt;property id=&quot;20148&quot; value=&quot;5&quot;/&gt;&lt;property id=&quot;20300&quot; value=&quot;Slide 4 - &amp;quot;1. Complete the sentences with did, was or were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*Suggested complete the sentences with:&amp;quot;&quot;/&gt;&lt;property id=&quot;20307&quot; value=&quot;260&quot;/&gt;&lt;/object&gt;&lt;object type=&quot;3&quot; unique_id=&quot;10009&quot;&gt;&lt;property id=&quot;20148&quot; value=&quot;5&quot;/&gt;&lt;property id=&quot;20300&quot; value=&quot;Slide 6 - &amp;quot;2. Write the correct form of the verbs to complete the conversations &amp;quot;&quot;/&gt;&lt;property id=&quot;20307&quot; value=&quot;261&quot;/&gt;&lt;/object&gt;&lt;object type=&quot;3&quot; unique_id=&quot;10010&quot;&gt;&lt;property id=&quot;20148&quot; value=&quot;5&quot;/&gt;&lt;property id=&quot;20300&quot; value=&quot;Slide 7 - &amp;quot;2. Write the correct form of the verbs to complete the conversations &amp;quot;&quot;/&gt;&lt;property id=&quot;20307&quot; value=&quot;262&quot;/&gt;&lt;/object&gt;&lt;object type=&quot;3&quot; unique_id=&quot;10011&quot;&gt;&lt;property id=&quot;20148&quot; value=&quot;5&quot;/&gt;&lt;property id=&quot;20300&quot; value=&quot;Slide 8 - &amp;quot;3. Work in pairs. Ask and answer questions about last week.&amp;quot;&quot;/&gt;&lt;property id=&quot;20307&quot; value=&quot;263&quot;/&gt;&lt;/object&gt;&lt;object type=&quot;3&quot; unique_id=&quot;10012&quot;&gt;&lt;property id=&quot;20148&quot; value=&quot;5&quot;/&gt;&lt;property id=&quot;20300&quot; value=&quot;Slide 9&quot;/&gt;&lt;property id=&quot;20307&quot; value=&quot;264&quot;/&gt;&lt;/object&gt;&lt;object type=&quot;3&quot; unique_id=&quot;10013&quot;&gt;&lt;property id=&quot;20148&quot; value=&quot;5&quot;/&gt;&lt;property id=&quot;20300&quot; value=&quot;Slide 10 - &amp;quot;4. Write sentences to tell your friends what to do or not to do&amp;quot;&quot;/&gt;&lt;property id=&quot;20307&quot; value=&quot;265&quot;/&gt;&lt;/object&gt;&lt;object type=&quot;3&quot; unique_id=&quot;10014&quot;&gt;&lt;property id=&quot;20148&quot; value=&quot;5&quot;/&gt;&lt;property id=&quot;20300&quot; value=&quot;Slide 11 - &amp;quot;4. Write sentences to tell your friends what to do or not to do&amp;quot;&quot;/&gt;&lt;property id=&quot;20307&quot; value=&quot;272&quot;/&gt;&lt;/object&gt;&lt;object type=&quot;3&quot; unique_id=&quot;10015&quot;&gt;&lt;property id=&quot;20148&quot; value=&quot;5&quot;/&gt;&lt;property id=&quot;20300&quot; value=&quot;Slide 12 - &amp;quot;4. Write sentences to tell your friends what to do or not to do&amp;quot;&quot;/&gt;&lt;property id=&quot;20307&quot; value=&quot;266&quot;/&gt;&lt;/object&gt;&lt;object type=&quot;3&quot; unique_id=&quot;10016&quot;&gt;&lt;property id=&quot;20148&quot; value=&quot;5&quot;/&gt;&lt;property id=&quot;20300&quot; value=&quot;Slide 13 - &amp;quot;4. Write sentences to tell your friends what to do or not to do&amp;quot;&quot;/&gt;&lt;property id=&quot;20307&quot; value=&quot;273&quot;/&gt;&lt;/object&gt;&lt;object type=&quot;3&quot; unique_id=&quot;10017&quot;&gt;&lt;property id=&quot;20148&quot; value=&quot;5&quot;/&gt;&lt;property id=&quot;20300&quot; value=&quot;Slide 14 - &amp;quot;4. Write sentences to tell your friends what to do or not to do&amp;quot;&quot;/&gt;&lt;property id=&quot;20307&quot; value=&quot;267&quot;/&gt;&lt;/object&gt;&lt;object type=&quot;3&quot; unique_id=&quot;10018&quot;&gt;&lt;property id=&quot;20148&quot; value=&quot;5&quot;/&gt;&lt;property id=&quot;20300&quot; value=&quot;Slide 15 - &amp;quot;4. Write sentences to tell your friends what to do or not to do&amp;quot;&quot;/&gt;&lt;property id=&quot;20307&quot; value=&quot;274&quot;/&gt;&lt;/object&gt;&lt;object type=&quot;3&quot; unique_id=&quot;10019&quot;&gt;&lt;property id=&quot;20148&quot; value=&quot;5&quot;/&gt;&lt;property id=&quot;20300&quot; value=&quot;Slide 16 - &amp;quot;4. Write sentences to tell your friends what to do or not to do&amp;quot;&quot;/&gt;&lt;property id=&quot;20307&quot; value=&quot;268&quot;/&gt;&lt;/object&gt;&lt;object type=&quot;3&quot; unique_id=&quot;10020&quot;&gt;&lt;property id=&quot;20148&quot; value=&quot;5&quot;/&gt;&lt;property id=&quot;20300&quot; value=&quot;Slide 17 - &amp;quot;4. Write sentences to tell your friends what to do or not to do&amp;quot;&quot;/&gt;&lt;property id=&quot;20307&quot; value=&quot;275&quot;/&gt;&lt;/object&gt;&lt;object type=&quot;3&quot; unique_id=&quot;10021&quot;&gt;&lt;property id=&quot;20148&quot; value=&quot;5&quot;/&gt;&lt;property id=&quot;20300&quot; value=&quot;Slide 18 - &amp;quot;4. Write sentences to tell your friends what to do or not to do&amp;quot;&quot;/&gt;&lt;property id=&quot;20307&quot; value=&quot;269&quot;/&gt;&lt;/object&gt;&lt;object type=&quot;3&quot; unique_id=&quot;10022&quot;&gt;&lt;property id=&quot;20148&quot; value=&quot;5&quot;/&gt;&lt;property id=&quot;20300&quot; value=&quot;Slide 19 - &amp;quot;4. Write sentences to tell your friends what to do or not to do&amp;quot;&quot;/&gt;&lt;property id=&quot;20307&quot; value=&quot;276&quot;/&gt;&lt;/object&gt;&lt;object type=&quot;3&quot; unique_id=&quot;10023&quot;&gt;&lt;property id=&quot;20148&quot; value=&quot;5&quot;/&gt;&lt;property id=&quot;20300&quot; value=&quot;Slide 20 - &amp;quot;5. Tell friends what to do or not to do at the gym&amp;quot;&quot;/&gt;&lt;property id=&quot;20307&quot; value=&quot;277&quot;/&gt;&lt;/object&gt;&lt;object type=&quot;3&quot; unique_id=&quot;10024&quot;&gt;&lt;property id=&quot;20148&quot; value=&quot;5&quot;/&gt;&lt;property id=&quot;20300&quot; value=&quot;Slide 21 - &amp;quot;EXAMPLE:&amp;quot;&quot;/&gt;&lt;property id=&quot;20307&quot; value=&quot;278&quot;/&gt;&lt;/object&gt;&lt;object type=&quot;3&quot; unique_id=&quot;10025&quot;&gt;&lt;property id=&quot;20148&quot; value=&quot;5&quot;/&gt;&lt;property id=&quot;20300&quot; value=&quot;Slide 22 - &amp;quot;EXAMPLE:&amp;quot;&quot;/&gt;&lt;property id=&quot;20307&quot; value=&quot;279&quot;/&gt;&lt;/object&gt;&lt;object type=&quot;3&quot; unique_id=&quot;10026&quot;&gt;&lt;property id=&quot;20148&quot; value=&quot;5&quot;/&gt;&lt;property id=&quot;20300&quot; value=&quot;Slide 23 - &amp;quot;EXAMPLE:&amp;quot;&quot;/&gt;&lt;property id=&quot;20307&quot; value=&quot;280&quot;/&gt;&lt;/object&gt;&lt;object type=&quot;3&quot; unique_id=&quot;10027&quot;&gt;&lt;property id=&quot;20148&quot; value=&quot;5&quot;/&gt;&lt;property id=&quot;20300&quot; value=&quot;Slide 24&quot;/&gt;&lt;property id=&quot;20307&quot; value=&quot;281&quot;/&gt;&lt;/object&gt;&lt;object type=&quot;3&quot; unique_id=&quot;10028&quot;&gt;&lt;property id=&quot;20148&quot; value=&quot;5&quot;/&gt;&lt;property id=&quot;20300&quot; value=&quot;Slide 25 - &amp;quot;HOMEWORK&amp;quot;&quot;/&gt;&lt;property id=&quot;20307&quot; value=&quot;282&quot;/&gt;&lt;/object&gt;&lt;object type=&quot;3&quot; unique_id=&quot;10029&quot;&gt;&lt;property id=&quot;20148&quot; value=&quot;5&quot;/&gt;&lt;property id=&quot;20300&quot; value=&quot;Slide 26 - &amp;quot;Thanks for your attention!&amp;quot;&quot;/&gt;&lt;property id=&quot;20307&quot; value=&quot;283&quot;/&gt;&lt;/object&gt;&lt;/object&gt;&lt;object type=&quot;8&quot; unique_id=&quot;10058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391</TotalTime>
  <Words>630</Words>
  <Application>Microsoft Office PowerPoint</Application>
  <PresentationFormat>On-screen Show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PowerPoint Presentation</vt:lpstr>
      <vt:lpstr>PowerPoint Presentation</vt:lpstr>
      <vt:lpstr>1. Complete the sentences with did, was or were</vt:lpstr>
      <vt:lpstr>2. Write the correct form of the verbs to complete the conversations </vt:lpstr>
      <vt:lpstr>PowerPoint Presentation</vt:lpstr>
      <vt:lpstr>4. Write sentences to tell your friends what to do or not to do</vt:lpstr>
      <vt:lpstr>4. Write sentences to tell your friends what to do or not to do</vt:lpstr>
      <vt:lpstr>4. Write sentences to tell your friends what to do or not to do</vt:lpstr>
      <vt:lpstr>4. Write sentences to tell your friends what to do or not to do</vt:lpstr>
      <vt:lpstr>4. Write sentences to tell your friends what to do or not to do</vt:lpstr>
      <vt:lpstr>EXAMPLE:</vt:lpstr>
      <vt:lpstr>EXAMPLE: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Phuong</dc:creator>
  <cp:lastModifiedBy>User</cp:lastModifiedBy>
  <cp:revision>40</cp:revision>
  <dcterms:created xsi:type="dcterms:W3CDTF">2017-02-19T11:49:40Z</dcterms:created>
  <dcterms:modified xsi:type="dcterms:W3CDTF">2020-04-04T03:41:39Z</dcterms:modified>
</cp:coreProperties>
</file>