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sldIdLst>
    <p:sldId id="295" r:id="rId2"/>
    <p:sldId id="270" r:id="rId3"/>
    <p:sldId id="296" r:id="rId4"/>
    <p:sldId id="256" r:id="rId5"/>
    <p:sldId id="271" r:id="rId6"/>
    <p:sldId id="258" r:id="rId7"/>
    <p:sldId id="273" r:id="rId8"/>
    <p:sldId id="259" r:id="rId9"/>
    <p:sldId id="297" r:id="rId10"/>
    <p:sldId id="298" r:id="rId11"/>
    <p:sldId id="260" r:id="rId12"/>
    <p:sldId id="279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64" r:id="rId24"/>
    <p:sldId id="294" r:id="rId25"/>
    <p:sldId id="266" r:id="rId26"/>
    <p:sldId id="267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.VnTime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.VnTime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.VnTime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.VnTime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.VnTime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.VnTime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.VnTime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.VnTime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.VnTime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B2B2B2"/>
    <a:srgbClr val="CCFFFF"/>
    <a:srgbClr val="99CCFF"/>
    <a:srgbClr val="336600"/>
    <a:srgbClr val="CCECFF"/>
    <a:srgbClr val="6633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94684" autoAdjust="0"/>
  </p:normalViewPr>
  <p:slideViewPr>
    <p:cSldViewPr>
      <p:cViewPr>
        <p:scale>
          <a:sx n="75" d="100"/>
          <a:sy n="75" d="100"/>
        </p:scale>
        <p:origin x="54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797467-2024-4729-8C66-FADEBE289C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EA15-7804-4FCB-B70D-9F2A105AD9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F0AD-3D31-4DE5-A82C-906DFD9D3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986A081-8426-4E3A-A4D8-A3425F1220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3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AFD5-DA95-4AF0-A854-0116EB39CF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B74B7-A6B0-4F89-B205-1E36CD2CB5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02D58-CAAF-43F7-A7A3-2FED212717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57175-25E9-4962-8D1E-7DDAB93CD4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6BEAD-F0AC-422A-81CB-81FC9BF38B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8E78-31CC-4EBA-82FD-CC752D63BD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DFC4C-72EB-46F9-9EBA-46CB35DFD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96DFF-71DF-4593-A09C-1E3D73BFF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ED2950-1EB7-43E4-8E51-CF2C1E5D26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14.xml"/><Relationship Id="rId7" Type="http://schemas.openxmlformats.org/officeDocument/2006/relationships/slide" Target="slide18.xml"/><Relationship Id="rId12" Type="http://schemas.openxmlformats.org/officeDocument/2006/relationships/image" Target="../media/image14.gif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image" Target="../media/image13.gif"/><Relationship Id="rId5" Type="http://schemas.openxmlformats.org/officeDocument/2006/relationships/slide" Target="slide16.xml"/><Relationship Id="rId10" Type="http://schemas.openxmlformats.org/officeDocument/2006/relationships/slide" Target="slide21.xml"/><Relationship Id="rId4" Type="http://schemas.openxmlformats.org/officeDocument/2006/relationships/slide" Target="slide15.xml"/><Relationship Id="rId9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5.gif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16.png"/><Relationship Id="rId4" Type="http://schemas.openxmlformats.org/officeDocument/2006/relationships/hyperlink" Target="RUNG%20CHUONG%20VANG/Package%20-%20rung/fscommand/AA.WMA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RUNG%20CHUONG%20VANG/Package%20-%20rung/fscommand/AA.WMA" TargetMode="External"/><Relationship Id="rId3" Type="http://schemas.openxmlformats.org/officeDocument/2006/relationships/audio" Target="../media/audio1.wav"/><Relationship Id="rId7" Type="http://schemas.openxmlformats.org/officeDocument/2006/relationships/image" Target="../media/image1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RUNG%20CHUONG%20VANG\Package%20-%20rung\fscommand\AA.WMA" TargetMode="External"/><Relationship Id="rId6" Type="http://schemas.openxmlformats.org/officeDocument/2006/relationships/slide" Target="slide13.xml"/><Relationship Id="rId5" Type="http://schemas.openxmlformats.org/officeDocument/2006/relationships/image" Target="../media/image15.gif"/><Relationship Id="rId10" Type="http://schemas.openxmlformats.org/officeDocument/2006/relationships/image" Target="../media/image20.png"/><Relationship Id="rId4" Type="http://schemas.openxmlformats.org/officeDocument/2006/relationships/image" Target="../media/image10.jpe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0.jpeg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2.gif"/><Relationship Id="rId4" Type="http://schemas.openxmlformats.org/officeDocument/2006/relationships/hyperlink" Target="RUNG%20CHUONG%20VANG/Package%20-%20rung/fscommand/AA.WM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2"/>
          <p:cNvSpPr>
            <a:spLocks noChangeArrowheads="1" noChangeShapeType="1" noTextEdit="1"/>
          </p:cNvSpPr>
          <p:nvPr/>
        </p:nvSpPr>
        <p:spPr bwMode="auto">
          <a:xfrm>
            <a:off x="6781800" y="228600"/>
            <a:ext cx="2133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My </a:t>
            </a:r>
            <a:r>
              <a:rPr lang="en-US" sz="2000" b="1" kern="10" dirty="0" err="1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Thanh</a:t>
            </a:r>
            <a:r>
              <a:rPr lang="en-US" sz="2000" b="1" kern="10" dirty="0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</a:t>
            </a:r>
            <a:endParaRPr lang="en-US" sz="2000" b="1" kern="10" dirty="0">
              <a:ln w="12700">
                <a:solidFill>
                  <a:srgbClr val="FFFF00"/>
                </a:solidFill>
                <a:round/>
                <a:headEnd/>
                <a:tailEnd/>
              </a:ln>
              <a:solidFill>
                <a:srgbClr val="0000CC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  <a:p>
            <a:pPr algn="ctr"/>
            <a:r>
              <a:rPr lang="en-US" sz="20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secondary school</a:t>
            </a:r>
          </a:p>
        </p:txBody>
      </p:sp>
      <p:sp>
        <p:nvSpPr>
          <p:cNvPr id="5" name="WordArt 22"/>
          <p:cNvSpPr>
            <a:spLocks noChangeArrowheads="1" noChangeShapeType="1" noTextEdit="1"/>
          </p:cNvSpPr>
          <p:nvPr/>
        </p:nvSpPr>
        <p:spPr bwMode="auto">
          <a:xfrm>
            <a:off x="500063" y="468312"/>
            <a:ext cx="1785937" cy="369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English group</a:t>
            </a:r>
          </a:p>
        </p:txBody>
      </p:sp>
      <p:pic>
        <p:nvPicPr>
          <p:cNvPr id="64515" name="Picture 3" descr="C:\Users\DELL\Desktop\pngwing.c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2888674"/>
            <a:ext cx="4811713" cy="335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1371600" y="1524000"/>
            <a:ext cx="6419850" cy="533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126552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Welcome </a:t>
            </a:r>
            <a:r>
              <a:rPr lang="en-US" sz="36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all students 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of </a:t>
            </a:r>
            <a:r>
              <a:rPr lang="en-US" sz="36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grade 8</a:t>
            </a:r>
            <a:endParaRPr lang="en-US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22"/>
          <p:cNvSpPr>
            <a:spLocks noChangeArrowheads="1" noChangeShapeType="1" noTextEdit="1"/>
          </p:cNvSpPr>
          <p:nvPr/>
        </p:nvSpPr>
        <p:spPr bwMode="auto">
          <a:xfrm>
            <a:off x="3276600" y="4800600"/>
            <a:ext cx="3276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English group</a:t>
            </a:r>
          </a:p>
        </p:txBody>
      </p:sp>
    </p:spTree>
    <p:extLst>
      <p:ext uri="{BB962C8B-B14F-4D97-AF65-F5344CB8AC3E}">
        <p14:creationId xmlns:p14="http://schemas.microsoft.com/office/powerpoint/2010/main" val="386635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9282"/>
            <a:ext cx="9144000" cy="6686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7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I think I know what things we can reuse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Miss Blake: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Can you tell the class, please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7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7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We can reuse things like envelopes, glass, and plastic bottles and old plastic bags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Miss Blake: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That’s right. But instead of reusing plastic bags, we shouldn’t use them at all. We ought to use cloth bags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sz="27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So is that what you mean by recycle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Miss Blake: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Yes, don’t just throw things away. Try and find another use for them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sz="27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That’s easy to say, Miss Blake, but how do we do it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Miss Blake: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Contact an organization like Friends of the Earth for information, go to your local library, or ask your family and friends.</a:t>
            </a:r>
          </a:p>
        </p:txBody>
      </p:sp>
      <p:pic>
        <p:nvPicPr>
          <p:cNvPr id="3" name="U10_LR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500" y="22961"/>
            <a:ext cx="609600" cy="609600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981200" y="-76200"/>
            <a:ext cx="6096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FF0000"/>
                </a:solidFill>
                <a:latin typeface=".VnTimeH" pitchFamily="34" charset="0"/>
              </a:rPr>
              <a:t>unit 10 </a:t>
            </a:r>
            <a:r>
              <a:rPr lang="en-US" sz="2800" b="1" dirty="0">
                <a:solidFill>
                  <a:srgbClr val="FF0000"/>
                </a:solidFill>
                <a:latin typeface=".VnTimeH" pitchFamily="34" charset="0"/>
              </a:rPr>
              <a:t>: recycling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600200" y="246965"/>
            <a:ext cx="6858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7030A0"/>
                </a:solidFill>
              </a:rPr>
              <a:t>Lesson 1: Getting started- Listen and read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402574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50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4030663"/>
            <a:ext cx="914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Miss Blake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:.. products which are overpackaged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2066925" y="104775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216150" y="982663"/>
            <a:ext cx="1143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Adj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3438525" y="1047750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4100513" y="919163"/>
            <a:ext cx="1143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inf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04800" y="22479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u="sng" dirty="0">
                <a:latin typeface="Times New Roman" pitchFamily="18" charset="0"/>
                <a:cs typeface="Times New Roman" pitchFamily="18" charset="0"/>
              </a:rPr>
              <a:t>Form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1438275" y="2262188"/>
            <a:ext cx="533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2005013" y="2282825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2316163" y="2262188"/>
            <a:ext cx="1851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be(not)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-68263" y="2514600"/>
            <a:ext cx="382588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430713" y="2262188"/>
            <a:ext cx="1143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     +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1066800" y="2879725"/>
            <a:ext cx="77724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>
                <a:latin typeface="Times New Roman" pitchFamily="18" charset="0"/>
                <a:cs typeface="Times New Roman" pitchFamily="18" charset="0"/>
              </a:rPr>
              <a:t>Eg: English is interesting to learn</a:t>
            </a:r>
          </a:p>
          <a:p>
            <a:pPr>
              <a:spcBef>
                <a:spcPct val="50000"/>
              </a:spcBef>
            </a:pPr>
            <a:r>
              <a:rPr lang="en-US" sz="2800" i="1">
                <a:latin typeface="Times New Roman" pitchFamily="18" charset="0"/>
                <a:cs typeface="Times New Roman" pitchFamily="18" charset="0"/>
              </a:rPr>
              <a:t>     My mother is happy that I always get good grades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0" y="1219200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Miss Blake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: I am pleased that you want to know more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3192463" y="1671638"/>
            <a:ext cx="1143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Adj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9" name="Line 25"/>
          <p:cNvSpPr>
            <a:spLocks noChangeShapeType="1"/>
          </p:cNvSpPr>
          <p:nvPr/>
        </p:nvSpPr>
        <p:spPr bwMode="auto">
          <a:xfrm>
            <a:off x="2981325" y="17526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 flipV="1">
            <a:off x="4572000" y="1752600"/>
            <a:ext cx="434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4752975" y="1657350"/>
            <a:ext cx="4391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Noun clause(that+ S +V...)</a:t>
            </a: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4038600" y="2268538"/>
            <a:ext cx="1143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Adj</a:t>
            </a: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483225" y="2268538"/>
            <a:ext cx="36607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to inf/ Noun clause</a:t>
            </a: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381000" y="5062538"/>
            <a:ext cx="1447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u="sng">
                <a:latin typeface="Times New Roman" pitchFamily="18" charset="0"/>
                <a:cs typeface="Times New Roman" pitchFamily="18" charset="0"/>
              </a:rPr>
              <a:t>Form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>
            <a:off x="7938" y="5386388"/>
            <a:ext cx="382587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78" name="Text Box 34"/>
          <p:cNvSpPr txBox="1">
            <a:spLocks noChangeArrowheads="1"/>
          </p:cNvSpPr>
          <p:nvPr/>
        </p:nvSpPr>
        <p:spPr bwMode="auto">
          <a:xfrm>
            <a:off x="1676400" y="542448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 Passive: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.....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đ­ược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...)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79" name="Text Box 35"/>
          <p:cNvSpPr txBox="1">
            <a:spLocks noChangeArrowheads="1"/>
          </p:cNvSpPr>
          <p:nvPr/>
        </p:nvSpPr>
        <p:spPr bwMode="auto">
          <a:xfrm>
            <a:off x="1295400" y="5972175"/>
            <a:ext cx="7772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>
                <a:latin typeface="Times New Roman" pitchFamily="18" charset="0"/>
                <a:cs typeface="Times New Roman" pitchFamily="18" charset="0"/>
              </a:rPr>
              <a:t>Eg: English is taught in schools</a:t>
            </a: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0" y="542925"/>
            <a:ext cx="693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It’s not difficult to remember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2600325" y="5103813"/>
            <a:ext cx="2438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3048000" y="5070475"/>
            <a:ext cx="1752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  <p:sp>
        <p:nvSpPr>
          <p:cNvPr id="6183" name="Line 39"/>
          <p:cNvSpPr>
            <a:spLocks noChangeShapeType="1"/>
          </p:cNvSpPr>
          <p:nvPr/>
        </p:nvSpPr>
        <p:spPr bwMode="auto">
          <a:xfrm>
            <a:off x="5867400" y="5103813"/>
            <a:ext cx="2057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84" name="Text Box 40"/>
          <p:cNvSpPr txBox="1">
            <a:spLocks noChangeArrowheads="1"/>
          </p:cNvSpPr>
          <p:nvPr/>
        </p:nvSpPr>
        <p:spPr bwMode="auto">
          <a:xfrm>
            <a:off x="6015038" y="5070475"/>
            <a:ext cx="1752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P2</a:t>
            </a:r>
          </a:p>
        </p:txBody>
      </p:sp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533400" y="304800"/>
            <a:ext cx="3276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3429000" y="-42863"/>
            <a:ext cx="2533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u="sng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sz="2800" b="1" i="1" u="sng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structures</a:t>
            </a:r>
          </a:p>
        </p:txBody>
      </p:sp>
      <p:sp>
        <p:nvSpPr>
          <p:cNvPr id="6190" name="Text Box 46"/>
          <p:cNvSpPr txBox="1">
            <a:spLocks noChangeArrowheads="1"/>
          </p:cNvSpPr>
          <p:nvPr/>
        </p:nvSpPr>
        <p:spPr bwMode="auto">
          <a:xfrm>
            <a:off x="4191000" y="5060950"/>
            <a:ext cx="1752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  <a:cs typeface="Times New Roman" pitchFamily="18" charset="0"/>
              </a:rPr>
              <a:t>+     be +</a:t>
            </a:r>
          </a:p>
        </p:txBody>
      </p:sp>
      <p:sp>
        <p:nvSpPr>
          <p:cNvPr id="6191" name="Text Box 47"/>
          <p:cNvSpPr txBox="1">
            <a:spLocks noChangeArrowheads="1"/>
          </p:cNvSpPr>
          <p:nvPr/>
        </p:nvSpPr>
        <p:spPr bwMode="auto">
          <a:xfrm>
            <a:off x="0" y="4495800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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... products . These products are overpackaged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13300" y="6408058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37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6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5" dur="500"/>
                                        <p:tgtEl>
                                          <p:spTgt spid="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7" dur="1000"/>
                                        <p:tgtEl>
                                          <p:spTgt spid="6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3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 nodeType="clickPar">
                      <p:stCondLst>
                        <p:cond delay="indefinite"/>
                      </p:stCondLst>
                      <p:childTnLst>
                        <p:par>
                          <p:cTn id="2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4" dur="500"/>
                                        <p:tgtEl>
                                          <p:spTgt spid="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1" build="allAtOnce"/>
      <p:bldP spid="6149" grpId="0" animBg="1"/>
      <p:bldP spid="6150" grpId="0"/>
      <p:bldP spid="6151" grpId="0" animBg="1"/>
      <p:bldP spid="6153" grpId="0"/>
      <p:bldP spid="6155" grpId="0"/>
      <p:bldP spid="6157" grpId="0"/>
      <p:bldP spid="6159" grpId="0"/>
      <p:bldP spid="6160" grpId="0"/>
      <p:bldP spid="6161" grpId="0" animBg="1"/>
      <p:bldP spid="6164" grpId="0"/>
      <p:bldP spid="6166" grpId="0" build="allAtOnce"/>
      <p:bldP spid="6168" grpId="0"/>
      <p:bldP spid="6169" grpId="0" animBg="1"/>
      <p:bldP spid="6172" grpId="0" animBg="1"/>
      <p:bldP spid="6173" grpId="0"/>
      <p:bldP spid="6174" grpId="0"/>
      <p:bldP spid="6175" grpId="0"/>
      <p:bldP spid="6176" grpId="0"/>
      <p:bldP spid="6177" grpId="0" animBg="1"/>
      <p:bldP spid="6178" grpId="0"/>
      <p:bldP spid="6180" grpId="0" build="allAtOnce"/>
      <p:bldP spid="6181" grpId="0" animBg="1"/>
      <p:bldP spid="6182" grpId="0"/>
      <p:bldP spid="6183" grpId="0" animBg="1"/>
      <p:bldP spid="6184" grpId="0"/>
      <p:bldP spid="6186" grpId="0"/>
      <p:bldP spid="6190" grpId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Grp="1" noChangeArrowheads="1"/>
          </p:cNvSpPr>
          <p:nvPr>
            <p:ph type="title"/>
          </p:nvPr>
        </p:nvSpPr>
        <p:spPr>
          <a:xfrm>
            <a:off x="489857" y="1089920"/>
            <a:ext cx="4495800" cy="685800"/>
          </a:xfrm>
          <a:noFill/>
          <a:ln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vi-VN" sz="3600" b="1" i="1" dirty="0" smtClean="0">
                <a:solidFill>
                  <a:srgbClr val="FFC000"/>
                </a:solidFill>
              </a:rPr>
              <a:t>* </a:t>
            </a:r>
            <a:r>
              <a:rPr lang="en-US" sz="3600" b="1" i="1" dirty="0" smtClean="0">
                <a:solidFill>
                  <a:srgbClr val="FFC000"/>
                </a:solidFill>
              </a:rPr>
              <a:t>Read </a:t>
            </a:r>
            <a:r>
              <a:rPr lang="en-US" sz="3600" b="1" i="1" dirty="0">
                <a:solidFill>
                  <a:srgbClr val="FFC000"/>
                </a:solidFill>
              </a:rPr>
              <a:t>to answer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458200" cy="50292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a) What does Miss Blake mean by reduce?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b) What things can we reuse?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c) What does recycle mean?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d) Where can we look for information on recycling things?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e) Why does Miss Blake tell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that we shouldn’t use plastic bags at all?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43000" y="51921"/>
            <a:ext cx="6858000" cy="1202444"/>
            <a:chOff x="990600" y="538163"/>
            <a:chExt cx="6858000" cy="1202444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1600200" y="538163"/>
              <a:ext cx="609600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i="1" dirty="0">
                  <a:solidFill>
                    <a:srgbClr val="FF0000"/>
                  </a:solidFill>
                  <a:latin typeface=".VnTimeH" pitchFamily="34" charset="0"/>
                </a:rPr>
                <a:t>unit 10 </a:t>
              </a:r>
              <a:r>
                <a:rPr lang="en-US" sz="4000" b="1" dirty="0">
                  <a:solidFill>
                    <a:srgbClr val="FF0000"/>
                  </a:solidFill>
                  <a:latin typeface=".VnTimeH" pitchFamily="34" charset="0"/>
                </a:rPr>
                <a:t>: recycling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990600" y="1217387"/>
              <a:ext cx="6858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solidFill>
                    <a:srgbClr val="00B050"/>
                  </a:solidFill>
                </a:rPr>
                <a:t>Lesson 1: Getting started- Listen and read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876800" y="638169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3" grpId="0" build="p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990600"/>
            <a:ext cx="6629400" cy="1143000"/>
          </a:xfrm>
        </p:spPr>
        <p:txBody>
          <a:bodyPr/>
          <a:lstStyle/>
          <a:p>
            <a:r>
              <a:rPr lang="en-US" b="1">
                <a:solidFill>
                  <a:srgbClr val="FF0000"/>
                </a:solidFill>
                <a:latin typeface="VNI-Present" pitchFamily="2" charset="0"/>
              </a:rPr>
              <a:t>LUCKY NUMBERS</a:t>
            </a:r>
            <a:endParaRPr lang="vi-VN" b="1">
              <a:solidFill>
                <a:srgbClr val="FF0000"/>
              </a:solidFill>
              <a:latin typeface="VNI-Present" pitchFamily="2" charset="0"/>
            </a:endParaRPr>
          </a:p>
        </p:txBody>
      </p:sp>
      <p:sp>
        <p:nvSpPr>
          <p:cNvPr id="3584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5791200"/>
            <a:ext cx="838200" cy="533400"/>
          </a:xfrm>
          <a:prstGeom prst="actionButtonE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47800" y="2057400"/>
            <a:ext cx="1219200" cy="1066800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1</a:t>
            </a:r>
          </a:p>
        </p:txBody>
      </p:sp>
      <p:sp>
        <p:nvSpPr>
          <p:cNvPr id="3584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16238" y="2057400"/>
            <a:ext cx="1219200" cy="1066800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2</a:t>
            </a:r>
          </a:p>
        </p:txBody>
      </p:sp>
      <p:sp>
        <p:nvSpPr>
          <p:cNvPr id="35846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80150" y="2063750"/>
            <a:ext cx="1295400" cy="1066800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4</a:t>
            </a:r>
          </a:p>
        </p:txBody>
      </p:sp>
      <p:sp>
        <p:nvSpPr>
          <p:cNvPr id="35847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06925" y="2022475"/>
            <a:ext cx="1219200" cy="1101725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3</a:t>
            </a:r>
          </a:p>
        </p:txBody>
      </p:sp>
      <p:sp>
        <p:nvSpPr>
          <p:cNvPr id="35848" name="AutoShape 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47800" y="3352800"/>
            <a:ext cx="1219200" cy="1066800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5</a:t>
            </a:r>
          </a:p>
        </p:txBody>
      </p:sp>
      <p:sp>
        <p:nvSpPr>
          <p:cNvPr id="35849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71800" y="3352800"/>
            <a:ext cx="1219200" cy="1066800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6</a:t>
            </a:r>
          </a:p>
        </p:txBody>
      </p:sp>
      <p:sp>
        <p:nvSpPr>
          <p:cNvPr id="35850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648200" y="3352800"/>
            <a:ext cx="1219200" cy="1066800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7</a:t>
            </a:r>
          </a:p>
        </p:txBody>
      </p:sp>
      <p:sp>
        <p:nvSpPr>
          <p:cNvPr id="35851" name="AutoShape 11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24600" y="3352800"/>
            <a:ext cx="1219200" cy="1066800"/>
          </a:xfrm>
          <a:prstGeom prst="actionButtonBlank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en-US" sz="6000" b="1">
                <a:solidFill>
                  <a:srgbClr val="FF1515"/>
                </a:solidFill>
                <a:latin typeface=".VnAvantH" pitchFamily="34" charset="0"/>
                <a:cs typeface="Arial" pitchFamily="34" charset="0"/>
              </a:rPr>
              <a:t>8</a:t>
            </a:r>
          </a:p>
        </p:txBody>
      </p:sp>
      <p:pic>
        <p:nvPicPr>
          <p:cNvPr id="35852" name="Picture 12" descr="gau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724400"/>
            <a:ext cx="15240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3" name="Picture 13" descr="tho 1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188" y="5486400"/>
            <a:ext cx="27432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8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8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8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8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8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8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58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58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1"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  <p:bldP spid="35846" grpId="0" animBg="1"/>
      <p:bldP spid="35847" grpId="0" animBg="1"/>
      <p:bldP spid="35848" grpId="0" animBg="1"/>
      <p:bldP spid="35849" grpId="0" animBg="1"/>
      <p:bldP spid="35850" grpId="0" animBg="1"/>
      <p:bldP spid="35851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609600"/>
            <a:ext cx="8229600" cy="22098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buFontTx/>
              <a:buNone/>
            </a:pPr>
            <a:endParaRPr lang="en-US" sz="4000">
              <a:solidFill>
                <a:srgbClr val="0000FF"/>
              </a:solidFill>
            </a:endParaRPr>
          </a:p>
          <a:p>
            <a:pPr algn="ctr">
              <a:buFontTx/>
              <a:buNone/>
            </a:pPr>
            <a:endParaRPr lang="en-US" sz="4000">
              <a:solidFill>
                <a:srgbClr val="0000FF"/>
              </a:solidFill>
            </a:endParaRPr>
          </a:p>
          <a:p>
            <a:pPr algn="ctr">
              <a:buFontTx/>
              <a:buNone/>
            </a:pPr>
            <a:endParaRPr lang="vi-VN" sz="4000">
              <a:solidFill>
                <a:srgbClr val="CC00FF"/>
              </a:solidFill>
              <a:latin typeface="Comic Sans MS" pitchFamily="66" charset="0"/>
            </a:endParaRPr>
          </a:p>
        </p:txBody>
      </p:sp>
      <p:sp>
        <p:nvSpPr>
          <p:cNvPr id="3686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48600" y="5334000"/>
            <a:ext cx="838200" cy="838200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447800" y="1584325"/>
            <a:ext cx="7162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4000" dirty="0"/>
              <a:t>c) What does </a:t>
            </a:r>
            <a:r>
              <a:rPr lang="en-US" sz="4000" i="1" dirty="0"/>
              <a:t>recycle </a:t>
            </a:r>
            <a:r>
              <a:rPr lang="en-US" sz="4000" dirty="0"/>
              <a:t>mean?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685800" y="2628900"/>
            <a:ext cx="8077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3200" i="1" dirty="0"/>
              <a:t>Recycle</a:t>
            </a:r>
            <a:r>
              <a:rPr lang="en-US" sz="3200" dirty="0"/>
              <a:t> means not throwing things away. Try and find another use for them</a:t>
            </a:r>
            <a:endParaRPr lang="en-US" sz="3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0"/>
                  </p:tgtEl>
                </p:cond>
              </p:nextCondLst>
            </p:seq>
          </p:childTnLst>
        </p:cTn>
      </p:par>
    </p:tnLst>
    <p:bldLst>
      <p:bldP spid="36866" grpId="0" build="p"/>
      <p:bldP spid="36870" grpId="0"/>
      <p:bldP spid="36871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114300" y="2438400"/>
            <a:ext cx="8915400" cy="10668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dirty="0">
                <a:solidFill>
                  <a:srgbClr val="800080"/>
                </a:solidFill>
                <a:latin typeface="Comic Sans MS" pitchFamily="66" charset="0"/>
              </a:rPr>
              <a:t>a)  </a:t>
            </a:r>
            <a:r>
              <a:rPr lang="en-US" sz="2400" b="1" dirty="0">
                <a:solidFill>
                  <a:srgbClr val="800080"/>
                </a:solidFill>
                <a:latin typeface="Comic Sans MS" pitchFamily="66" charset="0"/>
              </a:rPr>
              <a:t>What does Miss Blake mean by </a:t>
            </a:r>
            <a:r>
              <a:rPr lang="en-US" sz="2400" b="1" i="1" dirty="0">
                <a:solidFill>
                  <a:srgbClr val="800080"/>
                </a:solidFill>
                <a:latin typeface="Comic Sans MS" pitchFamily="66" charset="0"/>
              </a:rPr>
              <a:t>reduce?</a:t>
            </a:r>
            <a:endParaRPr lang="en-US" sz="2400" b="1" dirty="0">
              <a:solidFill>
                <a:srgbClr val="80008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dirty="0">
                <a:solidFill>
                  <a:srgbClr val="660066"/>
                </a:solidFill>
                <a:latin typeface="Comic Sans MS" pitchFamily="66" charset="0"/>
              </a:rPr>
              <a:t>  </a:t>
            </a:r>
          </a:p>
        </p:txBody>
      </p:sp>
      <p:sp>
        <p:nvSpPr>
          <p:cNvPr id="3789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5943600"/>
            <a:ext cx="685800" cy="685800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04800" y="3305175"/>
            <a:ext cx="8534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600" i="1" dirty="0">
                <a:solidFill>
                  <a:srgbClr val="0000FF"/>
                </a:solidFill>
              </a:rPr>
              <a:t>Reduce means not buying products which are </a:t>
            </a:r>
            <a:r>
              <a:rPr lang="en-US" sz="3600" i="1" dirty="0" err="1">
                <a:solidFill>
                  <a:srgbClr val="0000FF"/>
                </a:solidFill>
              </a:rPr>
              <a:t>overpackaged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7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0"/>
                  </p:tgtEl>
                </p:cond>
              </p:nextCondLst>
            </p:seq>
          </p:childTnLst>
        </p:cTn>
      </p:par>
    </p:tnLst>
    <p:bldLst>
      <p:bldP spid="37890" grpId="0" uiExpand="1" build="p"/>
      <p:bldP spid="37892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Rectangle 7" descr="Blue tissue paper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>
          <a:xfrm>
            <a:off x="76200" y="1600200"/>
            <a:ext cx="8839200" cy="1447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dirty="0">
                <a:solidFill>
                  <a:srgbClr val="663300"/>
                </a:solidFill>
              </a:rPr>
              <a:t>d) Where can we look for information on recycling things? </a:t>
            </a:r>
          </a:p>
        </p:txBody>
      </p:sp>
      <p:sp>
        <p:nvSpPr>
          <p:cNvPr id="38915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791200"/>
            <a:ext cx="762000" cy="762000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343400" y="304800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28600" y="2895600"/>
            <a:ext cx="89154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sz="3600">
                <a:solidFill>
                  <a:srgbClr val="663300"/>
                </a:solidFill>
              </a:rPr>
              <a:t>   - We can look for information on recycling things by contacting an organization like </a:t>
            </a:r>
            <a:r>
              <a:rPr lang="en-US" sz="3600" b="1">
                <a:solidFill>
                  <a:srgbClr val="663300"/>
                </a:solidFill>
              </a:rPr>
              <a:t>Friends of the Earth</a:t>
            </a:r>
            <a:r>
              <a:rPr lang="en-US" sz="3600">
                <a:solidFill>
                  <a:srgbClr val="663300"/>
                </a:solidFill>
              </a:rPr>
              <a:t>, going to your local library, or asking your family and friends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4"/>
                  </p:tgtEl>
                </p:cond>
              </p:nextCondLst>
            </p:seq>
          </p:childTnLst>
        </p:cTn>
      </p:par>
    </p:tnLst>
    <p:bldLst>
      <p:bldP spid="38914" grpId="0" build="p"/>
      <p:bldP spid="3891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9938" name="Picture 2" descr="PHAO HO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630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895600"/>
            <a:ext cx="12192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0" name="Rectangle 4"/>
          <p:cNvSpPr>
            <a:spLocks noGrp="1" noChangeArrowheads="1"/>
          </p:cNvSpPr>
          <p:nvPr>
            <p:ph idx="1"/>
          </p:nvPr>
        </p:nvSpPr>
        <p:spPr>
          <a:xfrm>
            <a:off x="1392238" y="1831975"/>
            <a:ext cx="5867400" cy="1219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000" b="1">
                <a:solidFill>
                  <a:srgbClr val="FF0000"/>
                </a:solidFill>
                <a:latin typeface="Comic Sans MS" pitchFamily="66" charset="0"/>
              </a:rPr>
              <a:t>LUCKY NUMBER</a:t>
            </a:r>
            <a:endParaRPr lang="vi-VN" sz="40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9941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4724400"/>
            <a:ext cx="762000" cy="762000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9942" name="Picture 6" descr="Hinh 18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12511">
            <a:off x="6781800" y="1676400"/>
            <a:ext cx="1905000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3" name="Picture 7" descr="MAT CUOI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13716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4" name="AutoShape 8">
            <a:hlinkClick r:id="" action="ppaction://noaction" highlightClick="1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-228600" y="6858000"/>
            <a:ext cx="457200" cy="533400"/>
          </a:xfrm>
          <a:prstGeom prst="actionButtonSound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1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1" presetClass="entr" presetSubtype="0" repeatCount="7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/>
      <p:bldP spid="39940" grpId="1" build="p"/>
      <p:bldP spid="39944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3276600"/>
            <a:ext cx="8839200" cy="17526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We  shouldn’t use plastic bags because they are difficult to dissolve/decompose when we throw them away.</a:t>
            </a:r>
            <a:endParaRPr lang="vi-VN" dirty="0">
              <a:solidFill>
                <a:srgbClr val="660066"/>
              </a:solidFill>
              <a:latin typeface="Garamond" pitchFamily="18" charset="0"/>
            </a:endParaRPr>
          </a:p>
        </p:txBody>
      </p:sp>
      <p:sp>
        <p:nvSpPr>
          <p:cNvPr id="4096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0" y="5334000"/>
            <a:ext cx="762000" cy="838200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381000" y="1828800"/>
            <a:ext cx="8382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600" dirty="0"/>
              <a:t>e) Why does Miss Blake tell </a:t>
            </a:r>
            <a:r>
              <a:rPr lang="en-US" sz="3600" dirty="0" err="1"/>
              <a:t>Lan</a:t>
            </a:r>
            <a:r>
              <a:rPr lang="en-US" sz="3600" dirty="0"/>
              <a:t> that we shouldn’t use plastic bags at all?</a:t>
            </a:r>
            <a:endParaRPr lang="vi-VN" sz="3200" dirty="0">
              <a:solidFill>
                <a:srgbClr val="660066"/>
              </a:solidFill>
              <a:latin typeface="Garamon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0965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7" name="Rectangle 13" descr="Blue tissue paper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1986" name="Picture 2" descr="PHAO HO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-76200"/>
            <a:ext cx="78486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2895600"/>
            <a:ext cx="5257800" cy="9144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4000" b="1" dirty="0">
                <a:solidFill>
                  <a:srgbClr val="FF0000"/>
                </a:solidFill>
                <a:latin typeface="Comic Sans MS" pitchFamily="66" charset="0"/>
              </a:rPr>
              <a:t>LUCKY NUMBER</a:t>
            </a:r>
            <a:endParaRPr lang="vi-VN" sz="4000" b="1" dirty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endParaRPr lang="vi-VN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1988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096000"/>
            <a:ext cx="762000" cy="762000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1989" name="Picture 5" descr="sao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838200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6" descr="sao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447800"/>
            <a:ext cx="838200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1" name="Picture 7" descr="sao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657600"/>
            <a:ext cx="1371600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2" name="Picture 8" descr="sao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419600"/>
            <a:ext cx="838200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3" name="Picture 9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021"/>
            <a:ext cx="12192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4" name="AA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5" name="AutoShape 11">
            <a:hlinkClick r:id="" action="ppaction://noaction" highlightClick="1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-228600" y="6858000"/>
            <a:ext cx="457200" cy="533400"/>
          </a:xfrm>
          <a:prstGeom prst="actionButtonSound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4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5" presetClass="entr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0866" fill="hold"/>
                                        <p:tgtEl>
                                          <p:spTgt spid="419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50" presetClass="entr" presetSubtype="0" repeatCount="7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4"/>
                </p:tgtEl>
              </p:cMediaNode>
            </p:audio>
          </p:childTnLst>
        </p:cTn>
      </p:par>
    </p:tnLst>
    <p:bldLst>
      <p:bldP spid="41987" grpId="0" build="p"/>
      <p:bldP spid="41995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3" name="Picture 1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264795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J</a:t>
            </a: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333375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L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576263" y="5867400"/>
            <a:ext cx="4905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C</a:t>
            </a: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1404938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E</a:t>
            </a: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22860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B</a:t>
            </a:r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0" y="23876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7" name="Rectangle 27"/>
          <p:cNvSpPr>
            <a:spLocks noChangeArrowheads="1"/>
          </p:cNvSpPr>
          <p:nvPr/>
        </p:nvSpPr>
        <p:spPr bwMode="auto">
          <a:xfrm>
            <a:off x="609600" y="26924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1219200" y="29972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1828800" y="33020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2438400" y="36068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3048000" y="39116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2" name="Rectangle 32"/>
          <p:cNvSpPr>
            <a:spLocks noChangeArrowheads="1"/>
          </p:cNvSpPr>
          <p:nvPr/>
        </p:nvSpPr>
        <p:spPr bwMode="auto">
          <a:xfrm>
            <a:off x="3733800" y="42164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3" name="Rectangle 33"/>
          <p:cNvSpPr>
            <a:spLocks noChangeArrowheads="1"/>
          </p:cNvSpPr>
          <p:nvPr/>
        </p:nvSpPr>
        <p:spPr bwMode="auto">
          <a:xfrm>
            <a:off x="4343400" y="45212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4" name="Rectangle 34"/>
          <p:cNvSpPr>
            <a:spLocks noChangeArrowheads="1"/>
          </p:cNvSpPr>
          <p:nvPr/>
        </p:nvSpPr>
        <p:spPr bwMode="auto">
          <a:xfrm>
            <a:off x="5029200" y="4826000"/>
            <a:ext cx="1600200" cy="50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0519" name="Picture 39" descr="15CUPP~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73200"/>
            <a:ext cx="8382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228600" y="60325"/>
            <a:ext cx="464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 u="sng" dirty="0">
                <a:latin typeface="Times New Roman" pitchFamily="18" charset="0"/>
                <a:cs typeface="Times New Roman" pitchFamily="18" charset="0"/>
              </a:rPr>
              <a:t>* Shark attacked</a:t>
            </a:r>
          </a:p>
        </p:txBody>
      </p:sp>
      <p:sp>
        <p:nvSpPr>
          <p:cNvPr id="20522" name="Text Box 42"/>
          <p:cNvSpPr txBox="1">
            <a:spLocks noChangeArrowheads="1"/>
          </p:cNvSpPr>
          <p:nvPr/>
        </p:nvSpPr>
        <p:spPr bwMode="auto">
          <a:xfrm>
            <a:off x="56864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R</a:t>
            </a:r>
          </a:p>
        </p:txBody>
      </p:sp>
      <p:sp>
        <p:nvSpPr>
          <p:cNvPr id="20544" name="Text Box 64"/>
          <p:cNvSpPr txBox="1">
            <a:spLocks noChangeArrowheads="1"/>
          </p:cNvSpPr>
          <p:nvPr/>
        </p:nvSpPr>
        <p:spPr bwMode="auto">
          <a:xfrm>
            <a:off x="40862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N</a:t>
            </a:r>
          </a:p>
        </p:txBody>
      </p:sp>
      <p:sp>
        <p:nvSpPr>
          <p:cNvPr id="20545" name="Text Box 65"/>
          <p:cNvSpPr txBox="1">
            <a:spLocks noChangeArrowheads="1"/>
          </p:cNvSpPr>
          <p:nvPr/>
        </p:nvSpPr>
        <p:spPr bwMode="auto">
          <a:xfrm>
            <a:off x="2490788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I</a:t>
            </a:r>
          </a:p>
        </p:txBody>
      </p:sp>
      <p:sp>
        <p:nvSpPr>
          <p:cNvPr id="20546" name="Text Box 66"/>
          <p:cNvSpPr txBox="1">
            <a:spLocks noChangeArrowheads="1"/>
          </p:cNvSpPr>
          <p:nvPr/>
        </p:nvSpPr>
        <p:spPr bwMode="auto">
          <a:xfrm>
            <a:off x="1724025" y="5867400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G</a:t>
            </a:r>
          </a:p>
        </p:txBody>
      </p:sp>
      <p:sp>
        <p:nvSpPr>
          <p:cNvPr id="20562" name="Text Box 82"/>
          <p:cNvSpPr txBox="1">
            <a:spLocks noChangeArrowheads="1"/>
          </p:cNvSpPr>
          <p:nvPr/>
        </p:nvSpPr>
        <p:spPr bwMode="auto">
          <a:xfrm>
            <a:off x="817245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Y</a:t>
            </a:r>
          </a:p>
        </p:txBody>
      </p:sp>
      <p:sp>
        <p:nvSpPr>
          <p:cNvPr id="20570" name="Text Box 90"/>
          <p:cNvSpPr txBox="1">
            <a:spLocks noChangeArrowheads="1"/>
          </p:cNvSpPr>
          <p:nvPr/>
        </p:nvSpPr>
        <p:spPr bwMode="auto">
          <a:xfrm>
            <a:off x="-15240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dirty="0">
                <a:solidFill>
                  <a:srgbClr val="66FF33"/>
                </a:solidFill>
                <a:latin typeface=".VnBlack" pitchFamily="34" charset="0"/>
              </a:rPr>
              <a:t>A</a:t>
            </a:r>
          </a:p>
        </p:txBody>
      </p:sp>
      <p:sp>
        <p:nvSpPr>
          <p:cNvPr id="20571" name="Text Box 91"/>
          <p:cNvSpPr txBox="1">
            <a:spLocks noChangeArrowheads="1"/>
          </p:cNvSpPr>
          <p:nvPr/>
        </p:nvSpPr>
        <p:spPr bwMode="auto">
          <a:xfrm>
            <a:off x="10001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D</a:t>
            </a:r>
          </a:p>
        </p:txBody>
      </p:sp>
      <p:sp>
        <p:nvSpPr>
          <p:cNvPr id="20572" name="Text Box 92"/>
          <p:cNvSpPr txBox="1">
            <a:spLocks noChangeArrowheads="1"/>
          </p:cNvSpPr>
          <p:nvPr/>
        </p:nvSpPr>
        <p:spPr bwMode="auto">
          <a:xfrm>
            <a:off x="7215188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V</a:t>
            </a:r>
          </a:p>
        </p:txBody>
      </p:sp>
      <p:sp>
        <p:nvSpPr>
          <p:cNvPr id="20573" name="Text Box 93"/>
          <p:cNvSpPr txBox="1">
            <a:spLocks noChangeArrowheads="1"/>
          </p:cNvSpPr>
          <p:nvPr/>
        </p:nvSpPr>
        <p:spPr bwMode="auto">
          <a:xfrm>
            <a:off x="49244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P</a:t>
            </a:r>
          </a:p>
        </p:txBody>
      </p:sp>
      <p:sp>
        <p:nvSpPr>
          <p:cNvPr id="20574" name="Text Box 94"/>
          <p:cNvSpPr txBox="1">
            <a:spLocks noChangeArrowheads="1"/>
          </p:cNvSpPr>
          <p:nvPr/>
        </p:nvSpPr>
        <p:spPr bwMode="auto">
          <a:xfrm>
            <a:off x="448627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dirty="0">
                <a:solidFill>
                  <a:srgbClr val="66FF33"/>
                </a:solidFill>
                <a:latin typeface=".VnBlack" pitchFamily="34" charset="0"/>
              </a:rPr>
              <a:t>O</a:t>
            </a:r>
          </a:p>
        </p:txBody>
      </p:sp>
      <p:sp>
        <p:nvSpPr>
          <p:cNvPr id="20575" name="Text Box 95"/>
          <p:cNvSpPr txBox="1">
            <a:spLocks noChangeArrowheads="1"/>
          </p:cNvSpPr>
          <p:nvPr/>
        </p:nvSpPr>
        <p:spPr bwMode="auto">
          <a:xfrm>
            <a:off x="36290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M</a:t>
            </a:r>
          </a:p>
        </p:txBody>
      </p:sp>
      <p:sp>
        <p:nvSpPr>
          <p:cNvPr id="20576" name="Text Box 96"/>
          <p:cNvSpPr txBox="1">
            <a:spLocks noChangeArrowheads="1"/>
          </p:cNvSpPr>
          <p:nvPr/>
        </p:nvSpPr>
        <p:spPr bwMode="auto">
          <a:xfrm>
            <a:off x="295275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K</a:t>
            </a:r>
          </a:p>
        </p:txBody>
      </p:sp>
      <p:sp>
        <p:nvSpPr>
          <p:cNvPr id="20577" name="Text Box 97"/>
          <p:cNvSpPr txBox="1">
            <a:spLocks noChangeArrowheads="1"/>
          </p:cNvSpPr>
          <p:nvPr/>
        </p:nvSpPr>
        <p:spPr bwMode="auto">
          <a:xfrm>
            <a:off x="2109788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H</a:t>
            </a:r>
          </a:p>
        </p:txBody>
      </p:sp>
      <p:sp>
        <p:nvSpPr>
          <p:cNvPr id="20578" name="Text Box 98"/>
          <p:cNvSpPr txBox="1">
            <a:spLocks noChangeArrowheads="1"/>
          </p:cNvSpPr>
          <p:nvPr/>
        </p:nvSpPr>
        <p:spPr bwMode="auto">
          <a:xfrm>
            <a:off x="529590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Q</a:t>
            </a:r>
          </a:p>
        </p:txBody>
      </p:sp>
      <p:sp>
        <p:nvSpPr>
          <p:cNvPr id="20579" name="Text Box 99"/>
          <p:cNvSpPr txBox="1">
            <a:spLocks noChangeArrowheads="1"/>
          </p:cNvSpPr>
          <p:nvPr/>
        </p:nvSpPr>
        <p:spPr bwMode="auto">
          <a:xfrm>
            <a:off x="60674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S</a:t>
            </a:r>
          </a:p>
        </p:txBody>
      </p:sp>
      <p:sp>
        <p:nvSpPr>
          <p:cNvPr id="20580" name="Text Box 100"/>
          <p:cNvSpPr txBox="1">
            <a:spLocks noChangeArrowheads="1"/>
          </p:cNvSpPr>
          <p:nvPr/>
        </p:nvSpPr>
        <p:spPr bwMode="auto">
          <a:xfrm>
            <a:off x="64484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T</a:t>
            </a:r>
          </a:p>
        </p:txBody>
      </p:sp>
      <p:sp>
        <p:nvSpPr>
          <p:cNvPr id="20581" name="Text Box 101"/>
          <p:cNvSpPr txBox="1">
            <a:spLocks noChangeArrowheads="1"/>
          </p:cNvSpPr>
          <p:nvPr/>
        </p:nvSpPr>
        <p:spPr bwMode="auto">
          <a:xfrm>
            <a:off x="6796088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U</a:t>
            </a:r>
          </a:p>
        </p:txBody>
      </p:sp>
      <p:sp>
        <p:nvSpPr>
          <p:cNvPr id="20582" name="Text Box 102"/>
          <p:cNvSpPr txBox="1">
            <a:spLocks noChangeArrowheads="1"/>
          </p:cNvSpPr>
          <p:nvPr/>
        </p:nvSpPr>
        <p:spPr bwMode="auto">
          <a:xfrm>
            <a:off x="8572500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Z</a:t>
            </a:r>
          </a:p>
        </p:txBody>
      </p:sp>
      <p:sp>
        <p:nvSpPr>
          <p:cNvPr id="20583" name="Text Box 103"/>
          <p:cNvSpPr txBox="1">
            <a:spLocks noChangeArrowheads="1"/>
          </p:cNvSpPr>
          <p:nvPr/>
        </p:nvSpPr>
        <p:spPr bwMode="auto">
          <a:xfrm>
            <a:off x="7667625" y="5867400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W</a:t>
            </a:r>
          </a:p>
        </p:txBody>
      </p:sp>
      <p:grpSp>
        <p:nvGrpSpPr>
          <p:cNvPr id="20591" name="Group 111"/>
          <p:cNvGrpSpPr>
            <a:grpSpLocks/>
          </p:cNvGrpSpPr>
          <p:nvPr/>
        </p:nvGrpSpPr>
        <p:grpSpPr bwMode="auto">
          <a:xfrm>
            <a:off x="457200" y="714375"/>
            <a:ext cx="6172200" cy="517525"/>
            <a:chOff x="288" y="450"/>
            <a:chExt cx="3888" cy="326"/>
          </a:xfrm>
        </p:grpSpPr>
        <p:sp>
          <p:nvSpPr>
            <p:cNvPr id="20484" name="Rectangle 4"/>
            <p:cNvSpPr>
              <a:spLocks noChangeArrowheads="1"/>
            </p:cNvSpPr>
            <p:nvPr/>
          </p:nvSpPr>
          <p:spPr bwMode="auto">
            <a:xfrm>
              <a:off x="1152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1584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2016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2448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8" name="Rectangle 8"/>
            <p:cNvSpPr>
              <a:spLocks noChangeArrowheads="1"/>
            </p:cNvSpPr>
            <p:nvPr/>
          </p:nvSpPr>
          <p:spPr bwMode="auto">
            <a:xfrm>
              <a:off x="2880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2" name="Rectangle 62"/>
            <p:cNvSpPr>
              <a:spLocks noChangeArrowheads="1"/>
            </p:cNvSpPr>
            <p:nvPr/>
          </p:nvSpPr>
          <p:spPr bwMode="auto">
            <a:xfrm>
              <a:off x="3312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3" name="Rectangle 63"/>
            <p:cNvSpPr>
              <a:spLocks noChangeArrowheads="1"/>
            </p:cNvSpPr>
            <p:nvPr/>
          </p:nvSpPr>
          <p:spPr bwMode="auto">
            <a:xfrm>
              <a:off x="3744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89" name="Rectangle 109"/>
            <p:cNvSpPr>
              <a:spLocks noChangeArrowheads="1"/>
            </p:cNvSpPr>
            <p:nvPr/>
          </p:nvSpPr>
          <p:spPr bwMode="auto">
            <a:xfrm>
              <a:off x="288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90" name="Rectangle 110"/>
            <p:cNvSpPr>
              <a:spLocks noChangeArrowheads="1"/>
            </p:cNvSpPr>
            <p:nvPr/>
          </p:nvSpPr>
          <p:spPr bwMode="auto">
            <a:xfrm>
              <a:off x="720" y="450"/>
              <a:ext cx="432" cy="32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552" name="Text Box 72"/>
          <p:cNvSpPr txBox="1">
            <a:spLocks noChangeArrowheads="1"/>
          </p:cNvSpPr>
          <p:nvPr/>
        </p:nvSpPr>
        <p:spPr bwMode="auto">
          <a:xfrm>
            <a:off x="33480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C</a:t>
            </a:r>
          </a:p>
        </p:txBody>
      </p:sp>
      <p:sp>
        <p:nvSpPr>
          <p:cNvPr id="20553" name="Text Box 73"/>
          <p:cNvSpPr txBox="1">
            <a:spLocks noChangeArrowheads="1"/>
          </p:cNvSpPr>
          <p:nvPr/>
        </p:nvSpPr>
        <p:spPr bwMode="auto">
          <a:xfrm>
            <a:off x="19764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C</a:t>
            </a:r>
          </a:p>
        </p:txBody>
      </p:sp>
      <p:sp>
        <p:nvSpPr>
          <p:cNvPr id="20558" name="Text Box 78"/>
          <p:cNvSpPr txBox="1">
            <a:spLocks noChangeArrowheads="1"/>
          </p:cNvSpPr>
          <p:nvPr/>
        </p:nvSpPr>
        <p:spPr bwMode="auto">
          <a:xfrm>
            <a:off x="457200" y="86995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0561" name="Text Box 81"/>
          <p:cNvSpPr txBox="1">
            <a:spLocks noChangeArrowheads="1"/>
          </p:cNvSpPr>
          <p:nvPr/>
        </p:nvSpPr>
        <p:spPr bwMode="auto">
          <a:xfrm>
            <a:off x="6048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R</a:t>
            </a:r>
          </a:p>
        </p:txBody>
      </p:sp>
      <p:sp>
        <p:nvSpPr>
          <p:cNvPr id="20564" name="Text Box 84"/>
          <p:cNvSpPr txBox="1">
            <a:spLocks noChangeArrowheads="1"/>
          </p:cNvSpPr>
          <p:nvPr/>
        </p:nvSpPr>
        <p:spPr bwMode="auto">
          <a:xfrm>
            <a:off x="26622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Y</a:t>
            </a:r>
          </a:p>
        </p:txBody>
      </p:sp>
      <p:sp>
        <p:nvSpPr>
          <p:cNvPr id="20565" name="Text Box 85"/>
          <p:cNvSpPr txBox="1">
            <a:spLocks noChangeArrowheads="1"/>
          </p:cNvSpPr>
          <p:nvPr/>
        </p:nvSpPr>
        <p:spPr bwMode="auto">
          <a:xfrm>
            <a:off x="12906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E</a:t>
            </a:r>
          </a:p>
        </p:txBody>
      </p:sp>
      <p:sp>
        <p:nvSpPr>
          <p:cNvPr id="20566" name="Text Box 86"/>
          <p:cNvSpPr txBox="1">
            <a:spLocks noChangeArrowheads="1"/>
          </p:cNvSpPr>
          <p:nvPr/>
        </p:nvSpPr>
        <p:spPr bwMode="auto">
          <a:xfrm>
            <a:off x="40338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L</a:t>
            </a:r>
          </a:p>
        </p:txBody>
      </p:sp>
      <p:sp>
        <p:nvSpPr>
          <p:cNvPr id="20567" name="Text Box 87"/>
          <p:cNvSpPr txBox="1">
            <a:spLocks noChangeArrowheads="1"/>
          </p:cNvSpPr>
          <p:nvPr/>
        </p:nvSpPr>
        <p:spPr bwMode="auto">
          <a:xfrm>
            <a:off x="47196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I</a:t>
            </a:r>
          </a:p>
        </p:txBody>
      </p:sp>
      <p:sp>
        <p:nvSpPr>
          <p:cNvPr id="20568" name="Text Box 88"/>
          <p:cNvSpPr txBox="1">
            <a:spLocks noChangeArrowheads="1"/>
          </p:cNvSpPr>
          <p:nvPr/>
        </p:nvSpPr>
        <p:spPr bwMode="auto">
          <a:xfrm>
            <a:off x="5329238" y="690563"/>
            <a:ext cx="53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N</a:t>
            </a:r>
          </a:p>
        </p:txBody>
      </p:sp>
      <p:sp>
        <p:nvSpPr>
          <p:cNvPr id="20569" name="Text Box 89"/>
          <p:cNvSpPr txBox="1">
            <a:spLocks noChangeArrowheads="1"/>
          </p:cNvSpPr>
          <p:nvPr/>
        </p:nvSpPr>
        <p:spPr bwMode="auto">
          <a:xfrm>
            <a:off x="6015038" y="690563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rgbClr val="66FF33"/>
                </a:solidFill>
                <a:latin typeface=".VnBlack" pitchFamily="34" charset="0"/>
              </a:rPr>
              <a:t>G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9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0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0.01111 L 0.04375 -0.01111 C 0.06337 -0.01111 0.0875 0.00347 0.0875 0.01621 L 0.0875 0.04421 " pathEditMode="relative" rAng="0" ptsTypes="FfFF">
                                      <p:cBhvr>
                                        <p:cTn id="65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5 0.04421 L 0.11667 0.04421 C 0.12969 0.04421 0.14583 0.05625 0.14583 0.06597 L 0.14583 0.08866 " pathEditMode="relative" rAng="0" ptsTypes="FfFF">
                                      <p:cBhvr>
                                        <p:cTn id="69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83 0.08866 L 0.17917 0.08866 C 0.1941 0.08866 0.2125 0.10069 0.2125 0.11088 L 0.2125 0.1331 " pathEditMode="relative" rAng="0" ptsTypes="FfFF">
                                      <p:cBhvr>
                                        <p:cTn id="73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25 0.13681 L 0.25 0.13681 C 0.26667 0.13681 0.2875 0.14884 0.2875 0.15903 L 0.2875 0.18125 " pathEditMode="relative" rAng="0" ptsTypes="FfFF">
                                      <p:cBhvr>
                                        <p:cTn id="77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75 0.1831 L 0.31667 0.1831 C 0.32969 0.1831 0.34583 0.19514 0.34583 0.20532 L 0.34583 0.22755 " pathEditMode="relative" rAng="0" ptsTypes="FfFF">
                                      <p:cBhvr>
                                        <p:cTn id="81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583 0.22755 L 0.38333 0.22755 C 0.4 0.22755 0.42083 0.23959 0.42083 0.24977 L 0.42083 0.272 " pathEditMode="relative" rAng="0" ptsTypes="FfFF">
                                      <p:cBhvr>
                                        <p:cTn id="85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83 0.27755 L 0.45833 0.27755 C 0.475 0.27755 0.49583 0.28958 0.49583 0.29977 L 0.49583 0.32199 " pathEditMode="relative" rAng="0" ptsTypes="FfFF">
                                      <p:cBhvr>
                                        <p:cTn id="89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583 0.32199 L 0.52917 0.32199 C 0.5441 0.32199 0.5625 0.33102 0.5625 0.33866 L 0.5625 0.35532 " pathEditMode="relative" rAng="0" ptsTypes="FfFF">
                                      <p:cBhvr>
                                        <p:cTn id="93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25 0.35537 L 0.67083 0.35537 C 0.71892 0.35537 0.77917 0.43537 0.77917 0.50312 L 0.77917 0.65086 " pathEditMode="relative" rAng="0" ptsTypes="FfFF">
                                      <p:cBhvr>
                                        <p:cTn id="97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147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0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20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 nodeType="clickPar">
                      <p:stCondLst>
                        <p:cond delay="0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20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0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1" dur="1000"/>
                                        <p:tgtEl>
                                          <p:spTgt spid="20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1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0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1" dur="1000"/>
                                        <p:tgtEl>
                                          <p:spTgt spid="20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05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0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0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0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20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5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0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0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0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0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20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20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4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05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0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0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0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9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20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20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0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20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20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20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20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2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20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 nodeType="clickPar">
                      <p:stCondLst>
                        <p:cond delay="0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9" dur="500"/>
                                        <p:tgtEl>
                                          <p:spTgt spid="20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0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205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 nodeType="clickPar">
                      <p:stCondLst>
                        <p:cond delay="0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5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0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 nodeType="clickPar">
                      <p:stCondLst>
                        <p:cond delay="0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20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20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1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20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 nodeType="clickPar">
                      <p:stCondLst>
                        <p:cond delay="0"/>
                      </p:stCondLst>
                      <p:childTnLst>
                        <p:par>
                          <p:cTn id="2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20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20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7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20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5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 nodeType="clickPar">
                      <p:stCondLst>
                        <p:cond delay="0"/>
                      </p:stCondLst>
                      <p:childTnLst>
                        <p:par>
                          <p:cTn id="2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20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20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6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20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 nodeType="clickPar">
                      <p:stCondLst>
                        <p:cond delay="0"/>
                      </p:stCondLst>
                      <p:childTnLst>
                        <p:par>
                          <p:cTn id="2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0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20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5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205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 nodeType="clickPar">
                      <p:stCondLst>
                        <p:cond delay="0"/>
                      </p:stCondLst>
                      <p:childTnLst>
                        <p:par>
                          <p:cTn id="2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20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0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4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20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 nodeType="clickPar">
                      <p:stCondLst>
                        <p:cond delay="0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20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20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3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0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 nodeType="clickPar">
                      <p:stCondLst>
                        <p:cond delay="0"/>
                      </p:stCondLst>
                      <p:childTnLst>
                        <p:par>
                          <p:cTn id="2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20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/>
                                        <p:tgtEl>
                                          <p:spTgt spid="20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8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20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 nodeType="clickPar">
                      <p:stCondLst>
                        <p:cond delay="0"/>
                      </p:stCondLst>
                      <p:childTnLst>
                        <p:par>
                          <p:cTn id="2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20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20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9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0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 nodeType="clickPar">
                      <p:stCondLst>
                        <p:cond delay="0"/>
                      </p:stCondLst>
                      <p:childTnLst>
                        <p:par>
                          <p:cTn id="2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20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20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0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20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 nodeType="clickPar">
                      <p:stCondLst>
                        <p:cond delay="0"/>
                      </p:stCondLst>
                      <p:childTnLst>
                        <p:par>
                          <p:cTn id="2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20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20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1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20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 nodeType="clickPar">
                      <p:stCondLst>
                        <p:cond delay="0"/>
                      </p:stCondLst>
                      <p:childTnLst>
                        <p:par>
                          <p:cTn id="2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20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20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2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20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 nodeType="clickPar">
                      <p:stCondLst>
                        <p:cond delay="0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20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20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3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20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 nodeType="clickPar">
                      <p:stCondLst>
                        <p:cond delay="0"/>
                      </p:stCondLst>
                      <p:childTnLst>
                        <p:par>
                          <p:cTn id="3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20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20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2"/>
                  </p:tgtEl>
                </p:cond>
              </p:nextCondLst>
            </p:seq>
          </p:childTnLst>
        </p:cTn>
      </p:par>
    </p:tnLst>
    <p:bldLst>
      <p:bldP spid="20499" grpId="0"/>
      <p:bldP spid="20500" grpId="0"/>
      <p:bldP spid="20501" grpId="0"/>
      <p:bldP spid="20504" grpId="0"/>
      <p:bldP spid="20505" grpId="0"/>
      <p:bldP spid="20506" grpId="0" animBg="1"/>
      <p:bldP spid="20507" grpId="0" animBg="1"/>
      <p:bldP spid="20508" grpId="0" animBg="1"/>
      <p:bldP spid="20509" grpId="0" animBg="1"/>
      <p:bldP spid="20510" grpId="0" animBg="1"/>
      <p:bldP spid="20511" grpId="0" animBg="1"/>
      <p:bldP spid="20512" grpId="0" animBg="1"/>
      <p:bldP spid="20513" grpId="0" animBg="1"/>
      <p:bldP spid="20514" grpId="0" animBg="1"/>
      <p:bldP spid="20520" grpId="0"/>
      <p:bldP spid="20522" grpId="0"/>
      <p:bldP spid="20544" grpId="0"/>
      <p:bldP spid="20545" grpId="0"/>
      <p:bldP spid="20546" grpId="0"/>
      <p:bldP spid="20562" grpId="0"/>
      <p:bldP spid="20570" grpId="0"/>
      <p:bldP spid="20571" grpId="0"/>
      <p:bldP spid="20572" grpId="0"/>
      <p:bldP spid="20573" grpId="0"/>
      <p:bldP spid="20574" grpId="0"/>
      <p:bldP spid="20575" grpId="0"/>
      <p:bldP spid="20576" grpId="0"/>
      <p:bldP spid="20577" grpId="0"/>
      <p:bldP spid="20578" grpId="0"/>
      <p:bldP spid="20579" grpId="0"/>
      <p:bldP spid="20580" grpId="0"/>
      <p:bldP spid="20581" grpId="0"/>
      <p:bldP spid="20582" grpId="0"/>
      <p:bldP spid="20583" grpId="0"/>
      <p:bldP spid="20552" grpId="0"/>
      <p:bldP spid="20553" grpId="0"/>
      <p:bldP spid="20561" grpId="0"/>
      <p:bldP spid="20564" grpId="0"/>
      <p:bldP spid="20565" grpId="0"/>
      <p:bldP spid="20566" grpId="0"/>
      <p:bldP spid="20567" grpId="0"/>
      <p:bldP spid="20568" grpId="0"/>
      <p:bldP spid="20569" grpId="0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295400"/>
            <a:ext cx="8839200" cy="11604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000">
                <a:solidFill>
                  <a:srgbClr val="336600"/>
                </a:solidFill>
              </a:rPr>
              <a:t>b) What things can we reuse?</a:t>
            </a:r>
            <a:endParaRPr lang="vi-VN" sz="4000">
              <a:solidFill>
                <a:srgbClr val="336600"/>
              </a:solidFill>
              <a:latin typeface="Comic Sans MS" pitchFamily="66" charset="0"/>
            </a:endParaRPr>
          </a:p>
        </p:txBody>
      </p:sp>
      <p:sp>
        <p:nvSpPr>
          <p:cNvPr id="43012" name="AutoShape 4" descr="Brown marble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19800"/>
            <a:ext cx="838200" cy="838200"/>
          </a:xfrm>
          <a:prstGeom prst="actionButtonHom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914400" y="3352800"/>
            <a:ext cx="7543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We can reuse things like envelopes, glass, plastic bottles, and plastic bags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1"/>
                  </p:tgtEl>
                </p:cond>
              </p:nextCondLst>
            </p:seq>
          </p:childTnLst>
        </p:cTn>
      </p:par>
    </p:tnLst>
    <p:bldLst>
      <p:bldP spid="43013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1" name="Rectangle 9" descr="Blue tissue paper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4034" name="Picture 2" descr="Picture11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"/>
            <a:ext cx="86106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idx="1"/>
          </p:nvPr>
        </p:nvSpPr>
        <p:spPr>
          <a:xfrm>
            <a:off x="2438400" y="2590800"/>
            <a:ext cx="4419600" cy="6858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3600" b="1">
                <a:solidFill>
                  <a:srgbClr val="FF00FF"/>
                </a:solidFill>
                <a:latin typeface="Comic Sans MS" pitchFamily="66" charset="0"/>
              </a:rPr>
              <a:t>LUCKY NUMBER</a:t>
            </a:r>
            <a:endParaRPr lang="vi-VN" sz="3600" b="1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44037" name="AutoShape 5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91500" y="5473080"/>
            <a:ext cx="762000" cy="838200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4038" name="Picture 6" descr="sao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419600"/>
            <a:ext cx="838200" cy="74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9" name="AutoShape 7">
            <a:hlinkClick r:id="" action="ppaction://noaction" highlightClick="1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-228600" y="6858000"/>
            <a:ext cx="457200" cy="533400"/>
          </a:xfrm>
          <a:prstGeom prst="actionButtonSound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0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build="p"/>
      <p:bldP spid="44036" grpId="1" build="p"/>
      <p:bldP spid="4403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72" name="Rectangle 16" descr="Bouquet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838200" y="2438400"/>
            <a:ext cx="556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II- Getting started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838200" y="1828800"/>
            <a:ext cx="327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I- Vocabulary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838200" y="5727700"/>
            <a:ext cx="312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IV - Discussion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143000" y="3646488"/>
            <a:ext cx="5943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1. Listen and choose the best answers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1143000" y="4187825"/>
            <a:ext cx="594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2. Practice the dialogue</a:t>
            </a:r>
          </a:p>
        </p:txBody>
      </p:sp>
      <p:pic>
        <p:nvPicPr>
          <p:cNvPr id="45066" name="Picture 10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10"/>
              <a:end track="10" time="68"/>
            </a:audioCd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413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1143000" y="4681538"/>
            <a:ext cx="5943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3. New structures</a:t>
            </a: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1143000" y="5194300"/>
            <a:ext cx="594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4. Read to answer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838200" y="3036888"/>
            <a:ext cx="3124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III- Listen and read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143000" y="190500"/>
            <a:ext cx="6858000" cy="1202444"/>
            <a:chOff x="990600" y="538163"/>
            <a:chExt cx="6858000" cy="1202444"/>
          </a:xfrm>
        </p:grpSpPr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1600200" y="538163"/>
              <a:ext cx="609600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i="1" dirty="0">
                  <a:solidFill>
                    <a:srgbClr val="FF0000"/>
                  </a:solidFill>
                  <a:latin typeface=".VnTimeH" pitchFamily="34" charset="0"/>
                </a:rPr>
                <a:t>unit 10 </a:t>
              </a:r>
              <a:r>
                <a:rPr lang="en-US" sz="4000" b="1" dirty="0">
                  <a:solidFill>
                    <a:srgbClr val="FF0000"/>
                  </a:solidFill>
                  <a:latin typeface=".VnTimeH" pitchFamily="34" charset="0"/>
                </a:rPr>
                <a:t>: recycling</a:t>
              </a:r>
            </a:p>
          </p:txBody>
        </p:sp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990600" y="1217387"/>
              <a:ext cx="6858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solidFill>
                    <a:srgbClr val="00B050"/>
                  </a:solidFill>
                </a:rPr>
                <a:t>Lesson 1: Getting started- Listen and read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20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6"/>
                </p:tgtEl>
              </p:cMediaNode>
            </p:audio>
          </p:childTnLst>
        </p:cTn>
      </p:par>
    </p:tnLst>
    <p:bldLst>
      <p:bldP spid="45063" grpId="0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2" name="Rectangle 62" descr="Blue tissue paper"/>
          <p:cNvSpPr>
            <a:spLocks noChangeArrowheads="1"/>
          </p:cNvSpPr>
          <p:nvPr/>
        </p:nvSpPr>
        <p:spPr bwMode="auto">
          <a:xfrm>
            <a:off x="0" y="-7620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sz="4000" dirty="0">
                <a:solidFill>
                  <a:schemeClr val="tx1"/>
                </a:solidFill>
              </a:rPr>
              <a:t/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2209800"/>
            <a:ext cx="8686800" cy="33927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000" b="1" dirty="0">
                <a:solidFill>
                  <a:srgbClr val="00B050"/>
                </a:solidFill>
              </a:rPr>
              <a:t>Find the things around us that we can reduce, reuse and recycle. </a:t>
            </a:r>
          </a:p>
        </p:txBody>
      </p:sp>
      <p:graphicFrame>
        <p:nvGraphicFramePr>
          <p:cNvPr id="10301" name="Group 6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5114094"/>
              </p:ext>
            </p:extLst>
          </p:nvPr>
        </p:nvGraphicFramePr>
        <p:xfrm>
          <a:off x="381000" y="2764536"/>
          <a:ext cx="8610600" cy="3255264"/>
        </p:xfrm>
        <a:graphic>
          <a:graphicData uri="http://schemas.openxmlformats.org/drawingml/2006/table">
            <a:tbl>
              <a:tblPr/>
              <a:tblGrid>
                <a:gridCol w="2870200"/>
                <a:gridCol w="2870200"/>
                <a:gridCol w="2870200"/>
              </a:tblGrid>
              <a:tr h="9278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Things we can reduce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Things we can reuse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Things we can recyle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25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Eg: plastic bags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...................................................................................................................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Eg: plastic bottles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....................................................................................................................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Eg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: glass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...................................................................................................................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1143000" y="51921"/>
            <a:ext cx="6858000" cy="1202444"/>
            <a:chOff x="990600" y="538163"/>
            <a:chExt cx="6858000" cy="1202444"/>
          </a:xfrm>
        </p:grpSpPr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1600200" y="538163"/>
              <a:ext cx="609600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i="1" dirty="0">
                  <a:solidFill>
                    <a:srgbClr val="FF0000"/>
                  </a:solidFill>
                  <a:latin typeface=".VnTimeH" pitchFamily="34" charset="0"/>
                </a:rPr>
                <a:t>unit 10 </a:t>
              </a:r>
              <a:r>
                <a:rPr lang="en-US" sz="4000" b="1" dirty="0">
                  <a:solidFill>
                    <a:srgbClr val="FF0000"/>
                  </a:solidFill>
                  <a:latin typeface=".VnTimeH" pitchFamily="34" charset="0"/>
                </a:rPr>
                <a:t>: recycling</a:t>
              </a:r>
            </a:p>
          </p:txBody>
        </p:sp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990600" y="1217387"/>
              <a:ext cx="6858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solidFill>
                    <a:srgbClr val="00B050"/>
                  </a:solidFill>
                </a:rPr>
                <a:t>Lesson 1: Getting started- Listen and read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478971" y="1580073"/>
            <a:ext cx="26709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/>
              <a:t>V - Discussion</a:t>
            </a:r>
            <a:endParaRPr 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1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90600" y="704144"/>
            <a:ext cx="6858000" cy="1202444"/>
            <a:chOff x="990600" y="538163"/>
            <a:chExt cx="6858000" cy="1202444"/>
          </a:xfrm>
        </p:grpSpPr>
        <p:sp>
          <p:nvSpPr>
            <p:cNvPr id="46083" name="Text Box 3"/>
            <p:cNvSpPr txBox="1">
              <a:spLocks noChangeArrowheads="1"/>
            </p:cNvSpPr>
            <p:nvPr/>
          </p:nvSpPr>
          <p:spPr bwMode="auto">
            <a:xfrm>
              <a:off x="1600200" y="538163"/>
              <a:ext cx="609600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i="1" dirty="0">
                  <a:solidFill>
                    <a:srgbClr val="FF0000"/>
                  </a:solidFill>
                  <a:latin typeface=".VnTimeH" pitchFamily="34" charset="0"/>
                </a:rPr>
                <a:t>unit 10 </a:t>
              </a:r>
              <a:r>
                <a:rPr lang="en-US" sz="4000" b="1" dirty="0">
                  <a:solidFill>
                    <a:srgbClr val="FF0000"/>
                  </a:solidFill>
                  <a:latin typeface=".VnTimeH" pitchFamily="34" charset="0"/>
                </a:rPr>
                <a:t>: recycling</a:t>
              </a:r>
            </a:p>
          </p:txBody>
        </p:sp>
        <p:sp>
          <p:nvSpPr>
            <p:cNvPr id="46084" name="Text Box 4"/>
            <p:cNvSpPr txBox="1">
              <a:spLocks noChangeArrowheads="1"/>
            </p:cNvSpPr>
            <p:nvPr/>
          </p:nvSpPr>
          <p:spPr bwMode="auto">
            <a:xfrm>
              <a:off x="990600" y="1217387"/>
              <a:ext cx="6858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solidFill>
                    <a:srgbClr val="00B050"/>
                  </a:solidFill>
                </a:rPr>
                <a:t>Lesson 1: Getting started- Listen and read</a:t>
              </a:r>
            </a:p>
          </p:txBody>
        </p:sp>
      </p:grp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762000" y="2590800"/>
            <a:ext cx="556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II- Getting started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762000" y="2057400"/>
            <a:ext cx="312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I- Vocabulary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762000" y="3124200"/>
            <a:ext cx="312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III- Listen and read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1143000" y="3786188"/>
            <a:ext cx="5943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1. Listen and choose the best answers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1143000" y="4327525"/>
            <a:ext cx="594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2. Practice the dialogue</a:t>
            </a:r>
          </a:p>
        </p:txBody>
      </p:sp>
      <p:pic>
        <p:nvPicPr>
          <p:cNvPr id="46090" name="Picture 10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10"/>
              <a:end track="10" time="68"/>
            </a:audioCd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1143000" y="4821238"/>
            <a:ext cx="5943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3. Model sentences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1143000" y="5334000"/>
            <a:ext cx="594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/>
              <a:t>4. Read to answer</a:t>
            </a: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762000" y="5791200"/>
            <a:ext cx="3124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IV - Discussion</a:t>
            </a: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762000" y="6338888"/>
            <a:ext cx="3124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V – Homework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7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90"/>
                </p:tgtEl>
              </p:cMediaNode>
            </p:audio>
          </p:childTnLst>
        </p:cTn>
      </p:par>
    </p:tnLst>
    <p:bldLst>
      <p:bldP spid="46095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Grp="1" noChangeArrowheads="1"/>
          </p:cNvSpPr>
          <p:nvPr>
            <p:ph type="title"/>
          </p:nvPr>
        </p:nvSpPr>
        <p:spPr>
          <a:xfrm>
            <a:off x="729343" y="1295399"/>
            <a:ext cx="8229600" cy="1600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spcBef>
                <a:spcPct val="50000"/>
              </a:spcBef>
            </a:pPr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729343" y="2895600"/>
            <a:ext cx="8382000" cy="29718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- Learn new words</a:t>
            </a:r>
          </a:p>
          <a:p>
            <a:pPr>
              <a:buFontTx/>
              <a:buNone/>
            </a:pPr>
            <a:r>
              <a:rPr lang="en-US" dirty="0"/>
              <a:t>- Practice the </a:t>
            </a:r>
            <a:r>
              <a:rPr lang="en-US" dirty="0" err="1"/>
              <a:t>dialoguge</a:t>
            </a:r>
            <a:endParaRPr lang="en-US" dirty="0"/>
          </a:p>
          <a:p>
            <a:pPr>
              <a:buFontTx/>
              <a:buNone/>
            </a:pPr>
            <a:r>
              <a:rPr lang="en-US" dirty="0"/>
              <a:t>- Write the answers and discussion on your exercise books</a:t>
            </a:r>
          </a:p>
          <a:p>
            <a:pPr>
              <a:buFontTx/>
              <a:buChar char="-"/>
            </a:pPr>
            <a:r>
              <a:rPr lang="en-US" dirty="0"/>
              <a:t>Look further on the new structures</a:t>
            </a:r>
          </a:p>
          <a:p>
            <a:pPr>
              <a:buFontTx/>
              <a:buChar char="-"/>
            </a:pPr>
            <a:r>
              <a:rPr lang="en-US" dirty="0"/>
              <a:t>Prepare : </a:t>
            </a:r>
            <a:r>
              <a:rPr lang="en-US" b="1" dirty="0"/>
              <a:t>Unit 10-Speak + Listen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1" grpId="0" build="p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555171" y="838200"/>
            <a:ext cx="8229600" cy="3581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Thanks for your </a:t>
            </a:r>
            <a:r>
              <a:rPr lang="en-US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atten</a:t>
            </a:r>
            <a:r>
              <a:rPr lang="vi-VN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tion !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Impact"/>
            </a:endParaRPr>
          </a:p>
        </p:txBody>
      </p:sp>
      <p:sp>
        <p:nvSpPr>
          <p:cNvPr id="13320" name="WordArt 8"/>
          <p:cNvSpPr>
            <a:spLocks noChangeArrowheads="1" noChangeShapeType="1" noTextEdit="1"/>
          </p:cNvSpPr>
          <p:nvPr/>
        </p:nvSpPr>
        <p:spPr bwMode="auto">
          <a:xfrm>
            <a:off x="2590800" y="4953000"/>
            <a:ext cx="46482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Goodbye!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20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85840" y="736937"/>
            <a:ext cx="30577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UNIT 10</a:t>
            </a:r>
            <a:endParaRPr lang="en-US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0920" y="1905000"/>
            <a:ext cx="4889480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smtClean="0">
                <a:ln w="10541" cmpd="sng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</a:p>
          <a:p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Getting started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6239748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1843087"/>
            <a:ext cx="556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Vocabulary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09600" y="2286000"/>
            <a:ext cx="3810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(to) recycle                  :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609600" y="3048000"/>
            <a:ext cx="36687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(to) reuse                     :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609600" y="3810000"/>
            <a:ext cx="37449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(to) reduce                   :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685800" y="4510087"/>
            <a:ext cx="3668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(to)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overpackage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    :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4648200" y="2209800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4648200" y="2971800"/>
            <a:ext cx="198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4648200" y="3733800"/>
            <a:ext cx="2971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4648200" y="4495800"/>
            <a:ext cx="3048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6" name="Oval 18"/>
          <p:cNvSpPr>
            <a:spLocks noChangeArrowheads="1"/>
          </p:cNvSpPr>
          <p:nvPr/>
        </p:nvSpPr>
        <p:spPr bwMode="auto">
          <a:xfrm>
            <a:off x="1752600" y="2286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7" name="Oval 19"/>
          <p:cNvSpPr>
            <a:spLocks noChangeArrowheads="1"/>
          </p:cNvSpPr>
          <p:nvPr/>
        </p:nvSpPr>
        <p:spPr bwMode="auto">
          <a:xfrm>
            <a:off x="1573213" y="305435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8" name="Oval 20"/>
          <p:cNvSpPr>
            <a:spLocks noChangeArrowheads="1"/>
          </p:cNvSpPr>
          <p:nvPr/>
        </p:nvSpPr>
        <p:spPr bwMode="auto">
          <a:xfrm>
            <a:off x="1828800" y="3810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81" name="Oval 33"/>
          <p:cNvSpPr>
            <a:spLocks noChangeArrowheads="1"/>
          </p:cNvSpPr>
          <p:nvPr/>
        </p:nvSpPr>
        <p:spPr bwMode="auto">
          <a:xfrm>
            <a:off x="819150" y="527208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609600" y="5195887"/>
            <a:ext cx="3668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reprasentative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(n)       :</a:t>
            </a:r>
          </a:p>
        </p:txBody>
      </p: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4572000" y="5195887"/>
            <a:ext cx="3048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2209800" y="4510087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62536" y="304800"/>
            <a:ext cx="458228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32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UNIT 10: RECYCLING</a:t>
            </a:r>
            <a:endParaRPr lang="en-US" sz="32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87060" y="990600"/>
            <a:ext cx="5275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Getting started – Listen and read</a:t>
            </a: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598487" y="5867400"/>
            <a:ext cx="37449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fertilizer                      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4572000" y="5867400"/>
            <a:ext cx="2971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bón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Oval 20"/>
          <p:cNvSpPr>
            <a:spLocks noChangeArrowheads="1"/>
          </p:cNvSpPr>
          <p:nvPr/>
        </p:nvSpPr>
        <p:spPr bwMode="auto">
          <a:xfrm>
            <a:off x="762000" y="57912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76800" y="6381689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24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2057" grpId="0"/>
      <p:bldP spid="2058" grpId="0"/>
      <p:bldP spid="2059" grpId="0"/>
      <p:bldP spid="2060" grpId="0"/>
      <p:bldP spid="2062" grpId="0"/>
      <p:bldP spid="2063" grpId="0"/>
      <p:bldP spid="2064" grpId="0"/>
      <p:bldP spid="2065" grpId="0"/>
      <p:bldP spid="2066" grpId="0" animBg="1"/>
      <p:bldP spid="2067" grpId="0" animBg="1"/>
      <p:bldP spid="2068" grpId="0" animBg="1"/>
      <p:bldP spid="2081" grpId="0" animBg="1"/>
      <p:bldP spid="2088" grpId="1"/>
      <p:bldP spid="2089" grpId="1"/>
      <p:bldP spid="27" grpId="0" animBg="1"/>
      <p:bldP spid="2" grpId="0"/>
      <p:bldP spid="29" grpId="0"/>
      <p:bldP spid="30" grpId="0"/>
      <p:bldP spid="31" grpId="0"/>
      <p:bldP spid="32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1295400"/>
            <a:ext cx="8229600" cy="685801"/>
          </a:xfrm>
        </p:spPr>
        <p:txBody>
          <a:bodyPr/>
          <a:lstStyle/>
          <a:p>
            <a:r>
              <a:rPr lang="en-US" sz="4400" b="1" u="sng" dirty="0">
                <a:latin typeface="Times New Roman" pitchFamily="18" charset="0"/>
                <a:cs typeface="Times New Roman" pitchFamily="18" charset="0"/>
              </a:rPr>
              <a:t>* Matching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165100" y="1752600"/>
            <a:ext cx="3302000" cy="640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3600" dirty="0"/>
              <a:t>reduce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3600" dirty="0"/>
              <a:t>recycle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3600" dirty="0" err="1"/>
              <a:t>overpackage</a:t>
            </a:r>
            <a:endParaRPr lang="en-US" sz="3600" dirty="0"/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3600" dirty="0"/>
              <a:t>representative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3600" dirty="0"/>
              <a:t>Reuse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3600" dirty="0"/>
              <a:t>fertilizer</a:t>
            </a:r>
          </a:p>
          <a:p>
            <a:pPr>
              <a:spcBef>
                <a:spcPct val="50000"/>
              </a:spcBef>
            </a:pPr>
            <a:endParaRPr lang="en-US" sz="3600" dirty="0"/>
          </a:p>
          <a:p>
            <a:pPr>
              <a:spcBef>
                <a:spcPct val="50000"/>
              </a:spcBef>
            </a:pPr>
            <a:endParaRPr lang="en-US" sz="3600" dirty="0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5105400" y="1752600"/>
            <a:ext cx="431800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742950" indent="-742950">
              <a:spcBef>
                <a:spcPct val="50000"/>
              </a:spcBef>
              <a:buFont typeface="+mj-lt"/>
              <a:buAutoNum type="alphaLcParenR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spcBef>
                <a:spcPct val="50000"/>
              </a:spcBef>
              <a:buFont typeface="+mj-lt"/>
              <a:buAutoNum type="alphaLcParenR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spcBef>
                <a:spcPct val="50000"/>
              </a:spcBef>
              <a:buFont typeface="+mj-lt"/>
              <a:buAutoNum type="alphaLcParenR"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spcBef>
                <a:spcPct val="50000"/>
              </a:spcBef>
              <a:buFont typeface="+mj-lt"/>
              <a:buAutoNum type="alphaLcParenR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spcBef>
                <a:spcPct val="50000"/>
              </a:spcBef>
              <a:buFont typeface="+mj-lt"/>
              <a:buAutoNum type="alphaLcParenR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spcBef>
                <a:spcPct val="50000"/>
              </a:spcBef>
              <a:buFont typeface="+mj-lt"/>
              <a:buAutoNum type="alphaLcParenR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bón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3086100" y="1676400"/>
            <a:ext cx="21336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/>
              <a:t>.               .</a:t>
            </a:r>
          </a:p>
          <a:p>
            <a:pPr>
              <a:spcBef>
                <a:spcPct val="50000"/>
              </a:spcBef>
            </a:pPr>
            <a:r>
              <a:rPr lang="en-US" sz="3600" b="1" dirty="0"/>
              <a:t>.               .   </a:t>
            </a:r>
          </a:p>
          <a:p>
            <a:pPr>
              <a:spcBef>
                <a:spcPct val="50000"/>
              </a:spcBef>
            </a:pPr>
            <a:r>
              <a:rPr lang="en-US" sz="3600" b="1" dirty="0"/>
              <a:t>.               .          </a:t>
            </a:r>
          </a:p>
          <a:p>
            <a:pPr>
              <a:spcBef>
                <a:spcPct val="50000"/>
              </a:spcBef>
            </a:pPr>
            <a:r>
              <a:rPr lang="en-US" sz="3600" b="1" dirty="0"/>
              <a:t>.               .        </a:t>
            </a:r>
            <a:r>
              <a:rPr lang="en-US" sz="3600" b="1" dirty="0" smtClean="0"/>
              <a:t>  </a:t>
            </a:r>
            <a:endParaRPr lang="en-US" sz="3600" b="1" dirty="0"/>
          </a:p>
          <a:p>
            <a:pPr>
              <a:spcBef>
                <a:spcPct val="50000"/>
              </a:spcBef>
            </a:pPr>
            <a:r>
              <a:rPr lang="en-US" sz="3600" b="1" dirty="0"/>
              <a:t>.               .</a:t>
            </a:r>
          </a:p>
          <a:p>
            <a:pPr>
              <a:spcBef>
                <a:spcPct val="50000"/>
              </a:spcBef>
            </a:pPr>
            <a:r>
              <a:rPr lang="en-US" sz="3600" b="1" dirty="0"/>
              <a:t>.               .        </a:t>
            </a:r>
          </a:p>
        </p:txBody>
      </p:sp>
      <p:sp>
        <p:nvSpPr>
          <p:cNvPr id="21528" name="Line 24"/>
          <p:cNvSpPr>
            <a:spLocks noChangeShapeType="1"/>
          </p:cNvSpPr>
          <p:nvPr/>
        </p:nvSpPr>
        <p:spPr bwMode="auto">
          <a:xfrm>
            <a:off x="3238500" y="2057400"/>
            <a:ext cx="1828800" cy="335280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9" name="Line 25"/>
          <p:cNvSpPr>
            <a:spLocks noChangeShapeType="1"/>
          </p:cNvSpPr>
          <p:nvPr/>
        </p:nvSpPr>
        <p:spPr bwMode="auto">
          <a:xfrm>
            <a:off x="3238500" y="2971800"/>
            <a:ext cx="1828800" cy="160020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0" name="Line 26"/>
          <p:cNvSpPr>
            <a:spLocks noChangeShapeType="1"/>
          </p:cNvSpPr>
          <p:nvPr/>
        </p:nvSpPr>
        <p:spPr bwMode="auto">
          <a:xfrm>
            <a:off x="3238500" y="3733800"/>
            <a:ext cx="1828800" cy="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1" name="Line 27"/>
          <p:cNvSpPr>
            <a:spLocks noChangeShapeType="1"/>
          </p:cNvSpPr>
          <p:nvPr/>
        </p:nvSpPr>
        <p:spPr bwMode="auto">
          <a:xfrm flipV="1">
            <a:off x="3238500" y="2895600"/>
            <a:ext cx="1828800" cy="167640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2" name="Line 28"/>
          <p:cNvSpPr>
            <a:spLocks noChangeShapeType="1"/>
          </p:cNvSpPr>
          <p:nvPr/>
        </p:nvSpPr>
        <p:spPr bwMode="auto">
          <a:xfrm flipV="1">
            <a:off x="3238500" y="2057400"/>
            <a:ext cx="1828800" cy="335280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6" name="Line 32"/>
          <p:cNvSpPr>
            <a:spLocks noChangeShapeType="1"/>
          </p:cNvSpPr>
          <p:nvPr/>
        </p:nvSpPr>
        <p:spPr bwMode="auto">
          <a:xfrm>
            <a:off x="3238500" y="6248400"/>
            <a:ext cx="1905000" cy="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0" y="-47625"/>
            <a:ext cx="458228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32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UNIT 10: RECYCLING</a:t>
            </a:r>
            <a:endParaRPr lang="en-US" sz="32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0524" y="638175"/>
            <a:ext cx="5275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Getting started – Listen and read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5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8" grpId="0"/>
      <p:bldP spid="21520" grpId="0"/>
      <p:bldP spid="21521" grpId="0"/>
      <p:bldP spid="21528" grpId="0" animBg="1"/>
      <p:bldP spid="21529" grpId="0" animBg="1"/>
      <p:bldP spid="21530" grpId="0" animBg="1"/>
      <p:bldP spid="21531" grpId="0" animBg="1"/>
      <p:bldP spid="21532" grpId="0" animBg="1"/>
      <p:bldP spid="21536" grpId="0" animBg="1"/>
      <p:bldP spid="12" grpId="0"/>
      <p:bldP spid="13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-101600"/>
            <a:ext cx="411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Times New Roman" pitchFamily="18" charset="0"/>
                <a:cs typeface="Times New Roman" pitchFamily="18" charset="0"/>
              </a:rPr>
              <a:t>Look at these pictures</a:t>
            </a:r>
          </a:p>
        </p:txBody>
      </p:sp>
      <p:pic>
        <p:nvPicPr>
          <p:cNvPr id="4102" name="Picture 6" descr="bai r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3989388"/>
            <a:ext cx="3905250" cy="27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bai rac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25450"/>
            <a:ext cx="4267200" cy="302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bai rac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361950"/>
            <a:ext cx="3905250" cy="309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0" y="3505200"/>
            <a:ext cx="3962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What are they about?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4114800" y="3505200"/>
            <a:ext cx="327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latin typeface="Times New Roman" pitchFamily="18" charset="0"/>
                <a:cs typeface="Times New Roman" pitchFamily="18" charset="0"/>
              </a:rPr>
              <a:t>Garbage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1828800" y="3505200"/>
            <a:ext cx="632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Is garbage good for our environment?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0" y="3505200"/>
            <a:ext cx="9144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700">
                <a:latin typeface="Times New Roman" pitchFamily="18" charset="0"/>
                <a:cs typeface="Times New Roman" pitchFamily="18" charset="0"/>
              </a:rPr>
              <a:t>What should we do to reduce the amount of garbage we produce?</a:t>
            </a:r>
          </a:p>
        </p:txBody>
      </p:sp>
      <p:pic>
        <p:nvPicPr>
          <p:cNvPr id="4113" name="Picture 17" descr="VUT RA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" r="-3847" b="-1906"/>
          <a:stretch>
            <a:fillRect/>
          </a:stretch>
        </p:blipFill>
        <p:spPr bwMode="auto">
          <a:xfrm>
            <a:off x="304800" y="3989388"/>
            <a:ext cx="4343400" cy="281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9" grpId="0"/>
      <p:bldP spid="4109" grpId="1"/>
      <p:bldP spid="4110" grpId="0"/>
      <p:bldP spid="4110" grpId="1"/>
      <p:bldP spid="4111" grpId="0"/>
      <p:bldP spid="4111" grpId="1"/>
      <p:bldP spid="4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33400" y="381000"/>
            <a:ext cx="6858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-32657" y="653214"/>
            <a:ext cx="9601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Think of some ways to reduce the amount of garbage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-58057" y="1161214"/>
            <a:ext cx="8305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Share with your partner, like this: </a:t>
            </a: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-36286" y="1815420"/>
            <a:ext cx="4343400" cy="1827212"/>
          </a:xfrm>
          <a:prstGeom prst="cloudCallout">
            <a:avLst>
              <a:gd name="adj1" fmla="val -33407"/>
              <a:gd name="adj2" fmla="val 8119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We should </a:t>
            </a:r>
            <a:r>
              <a:rPr lang="en-US" sz="2800" i="1">
                <a:latin typeface="Times New Roman" pitchFamily="18" charset="0"/>
                <a:cs typeface="Times New Roman" pitchFamily="18" charset="0"/>
              </a:rPr>
              <a:t>use cloth bags instead of plastic bags</a:t>
            </a:r>
          </a:p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4127500" y="1104699"/>
            <a:ext cx="5105400" cy="1770062"/>
          </a:xfrm>
          <a:prstGeom prst="cloudCallout">
            <a:avLst>
              <a:gd name="adj1" fmla="val 43750"/>
              <a:gd name="adj2" fmla="val 6883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You’re right. We should also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>
                <a:latin typeface="Times New Roman" pitchFamily="18" charset="0"/>
                <a:cs typeface="Times New Roman" pitchFamily="18" charset="0"/>
              </a:rPr>
              <a:t>use tree leaves to wrap things</a:t>
            </a: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3200400" y="2842532"/>
            <a:ext cx="4419600" cy="1600200"/>
          </a:xfrm>
          <a:prstGeom prst="cloudCallout">
            <a:avLst>
              <a:gd name="adj1" fmla="val 59986"/>
              <a:gd name="adj2" fmla="val 5039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We should (not)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....................................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4341182"/>
            <a:ext cx="9144000" cy="246221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- Use cloth bags instead of plastic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bags</a:t>
            </a:r>
            <a:r>
              <a:rPr lang="vi-VN" sz="22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- Use tree leaves to wrap things</a:t>
            </a:r>
          </a:p>
          <a:p>
            <a:pPr>
              <a:spcBef>
                <a:spcPct val="50000"/>
              </a:spcBef>
            </a:pP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- Reuse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plastic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bags</a:t>
            </a:r>
            <a:r>
              <a:rPr lang="vi-VN" sz="2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- Use garbage to make fertilizer </a:t>
            </a:r>
          </a:p>
          <a:p>
            <a:pPr>
              <a:spcBef>
                <a:spcPct val="50000"/>
              </a:spcBef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- Use used/ waste paper to make toys</a:t>
            </a:r>
          </a:p>
          <a:p>
            <a:pPr>
              <a:spcBef>
                <a:spcPct val="50000"/>
              </a:spcBef>
            </a:pPr>
            <a:r>
              <a:rPr lang="vi-VN" sz="2200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Use vegetable matter to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make</a:t>
            </a:r>
            <a:r>
              <a:rPr lang="vi-VN" sz="2200" b="1" i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animal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food </a:t>
            </a:r>
          </a:p>
          <a:p>
            <a:pPr>
              <a:spcBef>
                <a:spcPct val="50000"/>
              </a:spcBef>
            </a:pPr>
            <a:r>
              <a:rPr lang="vi-VN" sz="22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Not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use </a:t>
            </a: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overpackaged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products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81200" y="-76200"/>
            <a:ext cx="6096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FF0000"/>
                </a:solidFill>
                <a:latin typeface=".VnTimeH" pitchFamily="34" charset="0"/>
              </a:rPr>
              <a:t>unit 10 </a:t>
            </a:r>
            <a:r>
              <a:rPr lang="en-US" sz="2800" b="1" dirty="0">
                <a:solidFill>
                  <a:srgbClr val="FF0000"/>
                </a:solidFill>
                <a:latin typeface=".VnTimeH" pitchFamily="34" charset="0"/>
              </a:rPr>
              <a:t>: recycling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600200" y="246965"/>
            <a:ext cx="6858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7030A0"/>
                </a:solidFill>
              </a:rPr>
              <a:t>Lesson 1: Getting started- Listen and read</a:t>
            </a:r>
          </a:p>
        </p:txBody>
      </p:sp>
      <p:sp>
        <p:nvSpPr>
          <p:cNvPr id="12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3" grpId="0"/>
      <p:bldP spid="24584" grpId="0" animBg="1"/>
      <p:bldP spid="24585" grpId="0" animBg="1"/>
      <p:bldP spid="24586" grpId="0" animBg="1"/>
      <p:bldP spid="2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2" name="Rectangle 22" descr="Blue tissue paper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140" name="Picture 20" descr="F7FF3D8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6" t="44608" r="27695" b="50581"/>
          <a:stretch>
            <a:fillRect/>
          </a:stretch>
        </p:blipFill>
        <p:spPr bwMode="auto">
          <a:xfrm>
            <a:off x="19050" y="80963"/>
            <a:ext cx="3849688" cy="411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4267200" y="2528093"/>
            <a:ext cx="34290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/>
              <a:t>Friends of the Earth</a:t>
            </a:r>
          </a:p>
          <a:p>
            <a:pPr>
              <a:spcBef>
                <a:spcPct val="50000"/>
              </a:spcBef>
            </a:pPr>
            <a:r>
              <a:rPr lang="en-US" sz="2800" b="1" dirty="0"/>
              <a:t>Les Amis de la Terre</a:t>
            </a:r>
          </a:p>
          <a:p>
            <a:pPr>
              <a:spcBef>
                <a:spcPct val="50000"/>
              </a:spcBef>
            </a:pPr>
            <a:r>
              <a:rPr lang="en-US" sz="2800" b="1" dirty="0"/>
              <a:t>Amigos de la Tierra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2006600" y="4648200"/>
            <a:ext cx="6858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What does this organization do?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1981200" y="5486400"/>
            <a:ext cx="7391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i="1"/>
              <a:t>- It shows people how to protect  the environment and save natural resources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3733800" y="1232693"/>
            <a:ext cx="4800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Which organization does this logo represent?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800" y="645786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 build="allAtOnce"/>
      <p:bldP spid="5138" grpId="0"/>
      <p:bldP spid="5139" grpId="0"/>
      <p:bldP spid="5143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463758"/>
            <a:ext cx="9144000" cy="4318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Miss Blake: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Recycling is easy. Remember: reduce, reuse and recycle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You’re right. It is not difficult to remember because all the three words begin with the letter R. Can you explain what you mean, Miss Blake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Miss Blake: 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Certainly. I am pleased that you want to know more. Reduce means not buying products which are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overpackaged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. For example, shirts and socks which have plastic and paper packaging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909506"/>
            <a:ext cx="2993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LISTEN AND READ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U10_LR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5012.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108877"/>
            <a:ext cx="609600" cy="609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" y="1396915"/>
            <a:ext cx="8458200" cy="10341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 representative from 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Friends of the Earth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, Miss Blake, is talking to the students of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Quang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School. 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Friends of the Earth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 shows people how to protect the environment and save natural resources.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362200" y="87106"/>
            <a:ext cx="6096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FF0000"/>
                </a:solidFill>
                <a:latin typeface=".VnTimeH" pitchFamily="34" charset="0"/>
              </a:rPr>
              <a:t>unit 10 </a:t>
            </a:r>
            <a:r>
              <a:rPr lang="en-US" sz="2800" b="1" dirty="0">
                <a:solidFill>
                  <a:srgbClr val="FF0000"/>
                </a:solidFill>
                <a:latin typeface=".VnTimeH" pitchFamily="34" charset="0"/>
              </a:rPr>
              <a:t>: recycling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981200" y="410271"/>
            <a:ext cx="6858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7030A0"/>
                </a:solidFill>
              </a:rPr>
              <a:t>Lesson 1: Getting started- Listen and read</a:t>
            </a:r>
          </a:p>
        </p:txBody>
      </p:sp>
      <p:sp>
        <p:nvSpPr>
          <p:cNvPr id="11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409517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1181</TotalTime>
  <Words>1623</Words>
  <Application>Microsoft Office PowerPoint</Application>
  <PresentationFormat>On-screen Show (4:3)</PresentationFormat>
  <Paragraphs>291</Paragraphs>
  <Slides>26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42" baseType="lpstr">
      <vt:lpstr>.VnAvantH</vt:lpstr>
      <vt:lpstr>.VnBlack</vt:lpstr>
      <vt:lpstr>.VnTime</vt:lpstr>
      <vt:lpstr>.VnTimeH</vt:lpstr>
      <vt:lpstr>Arial</vt:lpstr>
      <vt:lpstr>Arial Black</vt:lpstr>
      <vt:lpstr>Century Gothic</vt:lpstr>
      <vt:lpstr>Comic Sans MS</vt:lpstr>
      <vt:lpstr>Courier New</vt:lpstr>
      <vt:lpstr>Garamond</vt:lpstr>
      <vt:lpstr>Impact</vt:lpstr>
      <vt:lpstr>Palatino Linotype</vt:lpstr>
      <vt:lpstr>Times New Roman</vt:lpstr>
      <vt:lpstr>VNI-Present</vt:lpstr>
      <vt:lpstr>Wingdings</vt:lpstr>
      <vt:lpstr>Executive</vt:lpstr>
      <vt:lpstr>PowerPoint Presentation</vt:lpstr>
      <vt:lpstr>PowerPoint Presentation</vt:lpstr>
      <vt:lpstr>PowerPoint Presentation</vt:lpstr>
      <vt:lpstr>PowerPoint Presentation</vt:lpstr>
      <vt:lpstr>* Matching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Read to answer</vt:lpstr>
      <vt:lpstr>LUCKY NUMBERS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Homework</vt:lpstr>
      <vt:lpstr>PowerPoint Presentation</vt:lpstr>
    </vt:vector>
  </TitlesOfParts>
  <Company>Hong Thai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Viet Anh</dc:creator>
  <cp:lastModifiedBy>ngochue7200@gmail.com</cp:lastModifiedBy>
  <cp:revision>64</cp:revision>
  <dcterms:created xsi:type="dcterms:W3CDTF">2009-01-12T18:58:08Z</dcterms:created>
  <dcterms:modified xsi:type="dcterms:W3CDTF">2020-04-08T00:06:37Z</dcterms:modified>
</cp:coreProperties>
</file>