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9" r:id="rId3"/>
    <p:sldId id="258" r:id="rId4"/>
    <p:sldId id="267" r:id="rId5"/>
    <p:sldId id="262" r:id="rId6"/>
    <p:sldId id="263" r:id="rId7"/>
    <p:sldId id="264" r:id="rId8"/>
    <p:sldId id="273" r:id="rId9"/>
    <p:sldId id="274" r:id="rId10"/>
    <p:sldId id="275" r:id="rId11"/>
    <p:sldId id="265" r:id="rId12"/>
    <p:sldId id="266" r:id="rId13"/>
    <p:sldId id="27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87" d="100"/>
          <a:sy n="87" d="100"/>
        </p:scale>
        <p:origin x="-3366"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4/8/2020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extLst>
      <p:ext uri="{BB962C8B-B14F-4D97-AF65-F5344CB8AC3E}">
        <p14:creationId xmlns:p14="http://schemas.microsoft.com/office/powerpoint/2010/main" val="1831748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smtClean="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smtClean="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63A1C593-65D0-4073-BCC9-577B9352EA97}" type="datetimeFigureOut">
              <a:rPr lang="en-US" smtClean="0"/>
              <a:t>4/8/2020</a:t>
            </a:fld>
            <a:endParaRPr lang="en-US"/>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endParaRPr lang="en-US"/>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9B618960-8005-486C-9A75-10CB2AAC16F9}" type="slidenum">
              <a:rPr lang="en-US" smtClean="0"/>
              <a:t>‹#›</a:t>
            </a:fld>
            <a:endParaRPr 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A1C593-65D0-4073-BCC9-577B9352EA97}"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1C593-65D0-4073-BCC9-577B9352EA97}" type="datetimeFigureOut">
              <a:rPr lang="en-US" smtClean="0"/>
              <a:t>4/8/2020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A1C593-65D0-4073-BCC9-577B9352EA97}"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A1C593-65D0-4073-BCC9-577B9352EA97}" type="datetimeFigureOut">
              <a:rPr lang="en-US" smtClean="0"/>
              <a:t>4/8/2020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A1C593-65D0-4073-BCC9-577B9352EA97}" type="datetimeFigureOut">
              <a:rPr lang="en-US" smtClean="0"/>
              <a:t>4/8/2020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t>4/8/2020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4/8/2020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3"/>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fld id="{63A1C593-65D0-4073-BCC9-577B9352EA97}" type="datetimeFigureOut">
              <a:rPr lang="en-US" smtClean="0"/>
              <a:t>4/8/2020</a:t>
            </a:fld>
            <a:endParaRPr lang="en-US"/>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9B618960-8005-486C-9A75-10CB2AAC16F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491172" y="4985674"/>
            <a:ext cx="6214110" cy="1752600"/>
          </a:xfrm>
        </p:spPr>
        <p:txBody>
          <a:bodyPr/>
          <a:lstStyle/>
          <a:p>
            <a:r>
              <a:rPr lang="en-US" sz="6600" b="1">
                <a:solidFill>
                  <a:schemeClr val="tx1">
                    <a:lumMod val="95000"/>
                    <a:lumOff val="5000"/>
                  </a:schemeClr>
                </a:solidFill>
              </a:rPr>
              <a:t>SKILLS 1</a:t>
            </a:r>
          </a:p>
        </p:txBody>
      </p:sp>
      <p:sp>
        <p:nvSpPr>
          <p:cNvPr id="4" name="Title 1"/>
          <p:cNvSpPr>
            <a:spLocks noGrp="1"/>
          </p:cNvSpPr>
          <p:nvPr/>
        </p:nvSpPr>
        <p:spPr>
          <a:xfrm>
            <a:off x="931699" y="3287684"/>
            <a:ext cx="10943167" cy="1082675"/>
          </a:xfrm>
          <a:prstGeom prst="rect">
            <a:avLst/>
          </a:prstGeom>
          <a:noFill/>
          <a:ln w="9525">
            <a:noFill/>
          </a:ln>
        </p:spPr>
        <p:txBody>
          <a:bodyPr anchor="ctr"/>
          <a:lstStyle>
            <a:lvl1pPr algn="ctr" rtl="0" fontAlgn="base">
              <a:spcBef>
                <a:spcPct val="0"/>
              </a:spcBef>
              <a:spcAft>
                <a:spcPct val="0"/>
              </a:spcAft>
              <a:defRPr sz="3600" kern="1200">
                <a:solidFill>
                  <a:schemeClr val="bg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8800" b="1" dirty="0">
                <a:latin typeface="Times New Roman" panose="02020603050405020304" charset="0"/>
                <a:cs typeface="Times New Roman" panose="02020603050405020304" charset="0"/>
              </a:rPr>
              <a:t>UNIT 8: FILMS</a:t>
            </a:r>
          </a:p>
        </p:txBody>
      </p:sp>
      <p:sp>
        <p:nvSpPr>
          <p:cNvPr id="5" name="Rectangles 4"/>
          <p:cNvSpPr/>
          <p:nvPr/>
        </p:nvSpPr>
        <p:spPr>
          <a:xfrm>
            <a:off x="931170" y="1771304"/>
            <a:ext cx="10186670" cy="1445260"/>
          </a:xfrm>
          <a:prstGeom prst="rect">
            <a:avLst/>
          </a:prstGeom>
          <a:noFill/>
          <a:ln>
            <a:noFill/>
          </a:ln>
        </p:spPr>
        <p:txBody>
          <a:bodyPr wrap="none" rtlCol="0" anchor="t">
            <a:prstTxWarp prst="textArchUp">
              <a:avLst/>
            </a:prstTxWarp>
            <a:spAutoFit/>
          </a:bodyPr>
          <a:lstStyle/>
          <a:p>
            <a:pPr algn="ctr"/>
            <a:r>
              <a:rPr lang="en-US" sz="9600" b="1" dirty="0">
                <a:ln w="22225">
                  <a:solidFill>
                    <a:schemeClr val="accent2"/>
                  </a:solidFill>
                  <a:prstDash val="solid"/>
                </a:ln>
                <a:gradFill>
                  <a:gsLst>
                    <a:gs pos="0">
                      <a:srgbClr val="FE4444"/>
                    </a:gs>
                    <a:gs pos="100000">
                      <a:srgbClr val="832B2B"/>
                    </a:gs>
                  </a:gsLst>
                  <a:lin scaled="0"/>
                </a:gradFill>
                <a:effectLst/>
                <a:latin typeface="Times New Roman" panose="02020603050405020304" charset="0"/>
                <a:cs typeface="Times New Roman" panose="02020603050405020304" charset="0"/>
              </a:rPr>
              <a:t>Welcome to our class</a:t>
            </a:r>
          </a:p>
        </p:txBody>
      </p:sp>
      <p:sp>
        <p:nvSpPr>
          <p:cNvPr id="6" name="TextBox 5"/>
          <p:cNvSpPr txBox="1"/>
          <p:nvPr/>
        </p:nvSpPr>
        <p:spPr>
          <a:xfrm>
            <a:off x="8527040" y="6233266"/>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7"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6"/>
                                        </p:tgtEl>
                                        <p:attrNameLst>
                                          <p:attrName>ppt_x</p:attrName>
                                        </p:attrNameLst>
                                      </p:cBhvr>
                                      <p:tavLst>
                                        <p:tav tm="0">
                                          <p:val>
                                            <p:strVal val="ppt_x"/>
                                          </p:val>
                                        </p:tav>
                                        <p:tav tm="100000">
                                          <p:val>
                                            <p:strVal val="0-ppt_w/2"/>
                                          </p:val>
                                        </p:tav>
                                      </p:tavLst>
                                    </p:anim>
                                    <p:anim calcmode="lin" valueType="num">
                                      <p:cBhvr additive="base">
                                        <p:cTn id="12" dur="15000"/>
                                        <p:tgtEl>
                                          <p:spTgt spid="6"/>
                                        </p:tgtEl>
                                        <p:attrNameLst>
                                          <p:attrName>ppt_y</p:attrName>
                                        </p:attrNameLst>
                                      </p:cBhvr>
                                      <p:tavLst>
                                        <p:tav tm="0">
                                          <p:val>
                                            <p:strVal val="ppt_y"/>
                                          </p:val>
                                        </p:tav>
                                        <p:tav tm="100000">
                                          <p:val>
                                            <p:strVal val="ppt_y"/>
                                          </p:val>
                                        </p:tav>
                                      </p:tavLst>
                                    </p:anim>
                                    <p:set>
                                      <p:cBhvr>
                                        <p:cTn id="13" dur="1" fill="hold">
                                          <p:stCondLst>
                                            <p:cond delay="14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66065" y="1174750"/>
            <a:ext cx="7092315" cy="5455920"/>
          </a:xfrm>
          <a:solidFill>
            <a:srgbClr val="00B050"/>
          </a:solidFill>
        </p:spPr>
        <p:txBody>
          <a:bodyPr/>
          <a:lstStyle/>
          <a:p>
            <a:pPr marL="0" indent="0" algn="ctr">
              <a:buNone/>
            </a:pPr>
            <a:r>
              <a:rPr lang="en-US" sz="2800" b="1" u="sng">
                <a:latin typeface="Times New Roman" panose="02020603050405020304" charset="0"/>
                <a:cs typeface="Times New Roman" panose="02020603050405020304" charset="0"/>
              </a:rPr>
              <a:t>THE CHAINSAW MASSACRE AT HALLOWEEN</a:t>
            </a:r>
            <a:endParaRPr lang="en-US" b="1">
              <a:latin typeface="Times New Roman" panose="02020603050405020304" charset="0"/>
              <a:cs typeface="Times New Roman" panose="02020603050405020304" charset="0"/>
            </a:endParaRPr>
          </a:p>
          <a:p>
            <a:pPr marL="0" indent="0" algn="just">
              <a:buNone/>
            </a:pPr>
            <a:r>
              <a:rPr lang="en-US" b="1">
                <a:latin typeface="Times New Roman" panose="02020603050405020304" charset="0"/>
                <a:cs typeface="Times New Roman" panose="02020603050405020304" charset="0"/>
              </a:rPr>
              <a:t>Horror: About a killer who escapes from a hospital. The story takes place in a children's camp on Halloween.</a:t>
            </a:r>
          </a:p>
          <a:p>
            <a:pPr marL="0" indent="0" algn="just">
              <a:buNone/>
            </a:pPr>
            <a:r>
              <a:rPr lang="en-US" b="1">
                <a:latin typeface="Times New Roman" panose="02020603050405020304" charset="0"/>
                <a:cs typeface="Times New Roman" panose="02020603050405020304" charset="0"/>
              </a:rPr>
              <a:t>It stars Jamie Curtis as a school teacher who fall in love with the killer.</a:t>
            </a:r>
          </a:p>
          <a:p>
            <a:pPr marL="0" indent="0" algn="just">
              <a:buNone/>
            </a:pPr>
            <a:r>
              <a:rPr lang="en-US" b="1">
                <a:latin typeface="Times New Roman" panose="02020603050405020304" charset="0"/>
                <a:cs typeface="Times New Roman" panose="02020603050405020304" charset="0"/>
              </a:rPr>
              <a:t>Critics say the film is frightening and may be the scariest film ever.</a:t>
            </a:r>
          </a:p>
          <a:p>
            <a:pPr marL="0" indent="0" algn="just">
              <a:buNone/>
            </a:pPr>
            <a:r>
              <a:rPr lang="en-US" b="1">
                <a:latin typeface="Times New Roman" panose="02020603050405020304" charset="0"/>
                <a:cs typeface="Times New Roman" panose="02020603050405020304" charset="0"/>
              </a:rPr>
              <a:t>Showtimes: 8.00 p.m at Odeon Theater</a:t>
            </a:r>
          </a:p>
        </p:txBody>
      </p:sp>
      <p:sp>
        <p:nvSpPr>
          <p:cNvPr id="5" name="Title 1"/>
          <p:cNvSpPr>
            <a:spLocks noGrp="1"/>
          </p:cNvSpPr>
          <p:nvPr/>
        </p:nvSpPr>
        <p:spPr>
          <a:xfrm>
            <a:off x="266065" y="293597"/>
            <a:ext cx="11386185" cy="977900"/>
          </a:xfrm>
          <a:prstGeom prst="rect">
            <a:avLst/>
          </a:prstGeom>
          <a:noFill/>
          <a:ln w="9525">
            <a:noFill/>
          </a:ln>
        </p:spPr>
        <p:txBody>
          <a:bodyPr anchor="ctr"/>
          <a:lst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3200" dirty="0">
                <a:ln w="12700">
                  <a:solidFill>
                    <a:srgbClr val="FF0000"/>
                  </a:solidFill>
                  <a:prstDash val="solid"/>
                </a:ln>
                <a:solidFill>
                  <a:srgbClr val="FF0000"/>
                </a:solidFill>
                <a:effectLst>
                  <a:outerShdw dist="38100" dir="2640000" algn="bl" rotWithShape="0">
                    <a:schemeClr val="accent1"/>
                  </a:outerShdw>
                </a:effectLst>
                <a:latin typeface="Times New Roman" panose="02020603050405020304" charset="0"/>
                <a:cs typeface="Times New Roman" panose="02020603050405020304" charset="0"/>
              </a:rPr>
              <a:t>Work in pairs  to talk about the film you would/ wouldn't like to see.</a:t>
            </a:r>
          </a:p>
        </p:txBody>
      </p:sp>
      <p:pic>
        <p:nvPicPr>
          <p:cNvPr id="10" name="Content Placeholder 9" descr="images"/>
          <p:cNvPicPr>
            <a:picLocks noGrp="1" noChangeAspect="1"/>
          </p:cNvPicPr>
          <p:nvPr>
            <p:ph sz="half" idx="2"/>
          </p:nvPr>
        </p:nvPicPr>
        <p:blipFill>
          <a:blip r:embed="rId2"/>
          <a:stretch>
            <a:fillRect/>
          </a:stretch>
        </p:blipFill>
        <p:spPr>
          <a:xfrm>
            <a:off x="7357745" y="1174115"/>
            <a:ext cx="3375025" cy="5457190"/>
          </a:xfrm>
          <a:prstGeom prst="rect">
            <a:avLst/>
          </a:prstGeom>
        </p:spPr>
      </p:pic>
      <p:sp>
        <p:nvSpPr>
          <p:cNvPr id="7" name="TextBox 6"/>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8"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8"/>
                                        </p:tgtEl>
                                        <p:attrNameLst>
                                          <p:attrName>style.color</p:attrName>
                                        </p:attrNameLst>
                                      </p:cBhvr>
                                      <p:by>
                                        <p:hsl h="7200000" s="0" l="0"/>
                                      </p:by>
                                    </p:animClr>
                                    <p:animClr clrSpc="hsl" dir="cw">
                                      <p:cBhvr>
                                        <p:cTn id="7" dur="500" fill="hold"/>
                                        <p:tgtEl>
                                          <p:spTgt spid="8"/>
                                        </p:tgtEl>
                                        <p:attrNameLst>
                                          <p:attrName>fillcolor</p:attrName>
                                        </p:attrNameLst>
                                      </p:cBhvr>
                                      <p:by>
                                        <p:hsl h="7200000" s="0" l="0"/>
                                      </p:by>
                                    </p:animClr>
                                    <p:animClr clrSpc="hsl" dir="cw">
                                      <p:cBhvr>
                                        <p:cTn id="8" dur="500" fill="hold"/>
                                        <p:tgtEl>
                                          <p:spTgt spid="8"/>
                                        </p:tgtEl>
                                        <p:attrNameLst>
                                          <p:attrName>stroke.color</p:attrName>
                                        </p:attrNameLst>
                                      </p:cBhvr>
                                      <p:by>
                                        <p:hsl h="7200000" s="0" l="0"/>
                                      </p:by>
                                    </p:animClr>
                                    <p:set>
                                      <p:cBhvr>
                                        <p:cTn id="9" dur="500" fill="hold"/>
                                        <p:tgtEl>
                                          <p:spTgt spid="8"/>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7"/>
                                        </p:tgtEl>
                                        <p:attrNameLst>
                                          <p:attrName>ppt_x</p:attrName>
                                        </p:attrNameLst>
                                      </p:cBhvr>
                                      <p:tavLst>
                                        <p:tav tm="0">
                                          <p:val>
                                            <p:strVal val="ppt_x"/>
                                          </p:val>
                                        </p:tav>
                                        <p:tav tm="100000">
                                          <p:val>
                                            <p:strVal val="0-ppt_w/2"/>
                                          </p:val>
                                        </p:tav>
                                      </p:tavLst>
                                    </p:anim>
                                    <p:anim calcmode="lin" valueType="num">
                                      <p:cBhvr additive="base">
                                        <p:cTn id="12" dur="15000"/>
                                        <p:tgtEl>
                                          <p:spTgt spid="7"/>
                                        </p:tgtEl>
                                        <p:attrNameLst>
                                          <p:attrName>ppt_y</p:attrName>
                                        </p:attrNameLst>
                                      </p:cBhvr>
                                      <p:tavLst>
                                        <p:tav tm="0">
                                          <p:val>
                                            <p:strVal val="ppt_y"/>
                                          </p:val>
                                        </p:tav>
                                        <p:tav tm="100000">
                                          <p:val>
                                            <p:strVal val="ppt_y"/>
                                          </p:val>
                                        </p:tav>
                                      </p:tavLst>
                                    </p:anim>
                                    <p:set>
                                      <p:cBhvr>
                                        <p:cTn id="13" dur="1" fill="hold">
                                          <p:stCondLst>
                                            <p:cond delay="14999"/>
                                          </p:stCondLst>
                                        </p:cTn>
                                        <p:tgtEl>
                                          <p:spTgt spid="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blinds(horizontal)">
                                      <p:cBhvr>
                                        <p:cTn id="21" dur="500"/>
                                        <p:tgtEl>
                                          <p:spTgt spid="3">
                                            <p:bg/>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blinds(horizontal)">
                                      <p:cBhvr>
                                        <p:cTn id="26" dur="500"/>
                                        <p:tgtEl>
                                          <p:spTgt spid="3">
                                            <p:txEl>
                                              <p:pRg st="1" end="1"/>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blinds(horizontal)">
                                      <p:cBhvr>
                                        <p:cTn id="29" dur="500"/>
                                        <p:tgtEl>
                                          <p:spTgt spid="3">
                                            <p:txEl>
                                              <p:pRg st="0" end="0"/>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blinds(horizontal)">
                                      <p:cBhvr>
                                        <p:cTn id="32" dur="500"/>
                                        <p:tgtEl>
                                          <p:spTgt spid="3">
                                            <p:txEl>
                                              <p:pRg st="2" end="2"/>
                                            </p:txEl>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blinds(horizontal)">
                                      <p:cBhvr>
                                        <p:cTn id="35" dur="500"/>
                                        <p:tgtEl>
                                          <p:spTgt spid="3">
                                            <p:txEl>
                                              <p:pRg st="3" end="3"/>
                                            </p:txEl>
                                          </p:spTgt>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blinds(horizontal)">
                                      <p:cBhvr>
                                        <p:cTn id="38" dur="500"/>
                                        <p:tgtEl>
                                          <p:spTgt spid="3">
                                            <p:txEl>
                                              <p:pRg st="4" end="4"/>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3" grpId="1" build="p" animBg="1"/>
      <p:bldP spid="5" grpId="0"/>
      <p:bldP spid="5" grpId="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980" y="67310"/>
            <a:ext cx="10972800" cy="582613"/>
          </a:xfrm>
        </p:spPr>
        <p:txBody>
          <a:bodyPr/>
          <a:lstStyle/>
          <a:p>
            <a:r>
              <a:rPr lang="en-US" sz="3200" b="1">
                <a:solidFill>
                  <a:srgbClr val="FF0000"/>
                </a:solidFill>
                <a:latin typeface="Times New Roman" panose="02020603050405020304" charset="0"/>
                <a:cs typeface="Times New Roman" panose="02020603050405020304" charset="0"/>
              </a:rPr>
              <a:t>Choose the best answer A, B, C or D.</a:t>
            </a:r>
          </a:p>
        </p:txBody>
      </p:sp>
      <p:sp>
        <p:nvSpPr>
          <p:cNvPr id="3" name="Content Placeholder 2"/>
          <p:cNvSpPr>
            <a:spLocks noGrp="1"/>
          </p:cNvSpPr>
          <p:nvPr>
            <p:ph idx="1"/>
          </p:nvPr>
        </p:nvSpPr>
        <p:spPr>
          <a:xfrm>
            <a:off x="139700" y="650875"/>
            <a:ext cx="11957050" cy="6081395"/>
          </a:xfrm>
        </p:spPr>
        <p:txBody>
          <a:bodyPr/>
          <a:lstStyle/>
          <a:p>
            <a:pPr marL="0" indent="0">
              <a:buNone/>
            </a:pPr>
            <a:r>
              <a:rPr lang="en-US" sz="2800" b="1" dirty="0">
                <a:solidFill>
                  <a:schemeClr val="tx1">
                    <a:lumMod val="95000"/>
                    <a:lumOff val="5000"/>
                  </a:schemeClr>
                </a:solidFill>
                <a:latin typeface="Times New Roman" panose="02020603050405020304" charset="0"/>
                <a:cs typeface="Times New Roman" panose="02020603050405020304" charset="0"/>
              </a:rPr>
              <a:t>1. Did you read that ______of </a:t>
            </a:r>
            <a:r>
              <a:rPr lang="en-US" sz="2800" b="1" i="1" dirty="0">
                <a:solidFill>
                  <a:schemeClr val="tx1">
                    <a:lumMod val="95000"/>
                    <a:lumOff val="5000"/>
                  </a:schemeClr>
                </a:solidFill>
                <a:latin typeface="Times New Roman" panose="02020603050405020304" charset="0"/>
                <a:cs typeface="Times New Roman" panose="02020603050405020304" charset="0"/>
              </a:rPr>
              <a:t>The Chainsaw Massacre at Halloween? </a:t>
            </a:r>
            <a:r>
              <a:rPr lang="en-US" sz="2800" b="1" dirty="0">
                <a:solidFill>
                  <a:schemeClr val="tx1">
                    <a:lumMod val="95000"/>
                    <a:lumOff val="5000"/>
                  </a:schemeClr>
                </a:solidFill>
                <a:latin typeface="Times New Roman" panose="02020603050405020304" charset="0"/>
                <a:cs typeface="Times New Roman" panose="02020603050405020304" charset="0"/>
              </a:rPr>
              <a:t>It said the film was so gripping.</a:t>
            </a:r>
          </a:p>
          <a:p>
            <a:pPr marL="514350" indent="-514350">
              <a:buFont typeface="+mj-lt"/>
              <a:buAutoNum type="alphaUcPeriod"/>
            </a:pPr>
            <a:r>
              <a:rPr lang="en-US" sz="2800" b="1" dirty="0">
                <a:solidFill>
                  <a:schemeClr val="tx1">
                    <a:lumMod val="95000"/>
                    <a:lumOff val="5000"/>
                  </a:schemeClr>
                </a:solidFill>
                <a:latin typeface="Times New Roman" panose="02020603050405020304" charset="0"/>
                <a:cs typeface="Times New Roman" panose="02020603050405020304" charset="0"/>
              </a:rPr>
              <a:t> review			B. report		C. summary</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2. </a:t>
            </a:r>
            <a:r>
              <a:rPr lang="en-US" sz="2800" b="1" i="1" dirty="0">
                <a:solidFill>
                  <a:schemeClr val="tx1">
                    <a:lumMod val="95000"/>
                    <a:lumOff val="5000"/>
                  </a:schemeClr>
                </a:solidFill>
                <a:latin typeface="Times New Roman" panose="02020603050405020304" charset="0"/>
                <a:cs typeface="Times New Roman" panose="02020603050405020304" charset="0"/>
              </a:rPr>
              <a:t>Vanilla Sky ______</a:t>
            </a:r>
            <a:r>
              <a:rPr lang="en-US" sz="2800" b="1" dirty="0">
                <a:solidFill>
                  <a:schemeClr val="tx1">
                    <a:lumMod val="95000"/>
                    <a:lumOff val="5000"/>
                  </a:schemeClr>
                </a:solidFill>
                <a:latin typeface="Times New Roman" panose="02020603050405020304" charset="0"/>
                <a:cs typeface="Times New Roman" panose="02020603050405020304" charset="0"/>
              </a:rPr>
              <a:t>Tom Cruise, Penelope Cruz and Cameron Diaz.</a:t>
            </a:r>
          </a:p>
          <a:p>
            <a:pPr marL="514350" indent="-514350">
              <a:buFont typeface="+mj-lt"/>
              <a:buAutoNum type="alphaUcPeriod"/>
            </a:pPr>
            <a:r>
              <a:rPr lang="en-US" sz="2800" b="1" dirty="0">
                <a:solidFill>
                  <a:schemeClr val="tx1">
                    <a:lumMod val="95000"/>
                    <a:lumOff val="5000"/>
                  </a:schemeClr>
                </a:solidFill>
                <a:latin typeface="Times New Roman" panose="02020603050405020304" charset="0"/>
                <a:cs typeface="Times New Roman" panose="02020603050405020304" charset="0"/>
              </a:rPr>
              <a:t> acts			B. plays		C. stars</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3. I like the film very much! The characters are unforgettable and the ____ is gripping.</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A. plot			B. style		C. acting</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4. The film was so boring. ______, Jack saw it from beginning to end.</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A. Therefore		B. However		C. Although</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5. In spite of having a happy _____, the film begins with a terrible disaster.</a:t>
            </a:r>
          </a:p>
          <a:p>
            <a:pPr marL="0" indent="0">
              <a:buFont typeface="+mj-lt"/>
              <a:buNone/>
            </a:pPr>
            <a:r>
              <a:rPr lang="en-US" sz="2800" b="1" dirty="0">
                <a:solidFill>
                  <a:schemeClr val="tx1">
                    <a:lumMod val="95000"/>
                    <a:lumOff val="5000"/>
                  </a:schemeClr>
                </a:solidFill>
                <a:latin typeface="Times New Roman" panose="02020603050405020304" charset="0"/>
                <a:cs typeface="Times New Roman" panose="02020603050405020304" charset="0"/>
              </a:rPr>
              <a:t>A. ending			B. acting		C. setting   		</a:t>
            </a:r>
          </a:p>
          <a:p>
            <a:pPr marL="0" indent="0">
              <a:buFont typeface="+mj-lt"/>
              <a:buNone/>
            </a:pPr>
            <a:endParaRPr lang="en-US" sz="2800" b="1" dirty="0">
              <a:solidFill>
                <a:schemeClr val="tx1">
                  <a:lumMod val="95000"/>
                  <a:lumOff val="5000"/>
                </a:schemeClr>
              </a:solidFill>
              <a:latin typeface="Times New Roman" panose="02020603050405020304" charset="0"/>
              <a:cs typeface="Times New Roman" panose="02020603050405020304" charset="0"/>
            </a:endParaRPr>
          </a:p>
        </p:txBody>
      </p:sp>
      <p:sp>
        <p:nvSpPr>
          <p:cNvPr id="4" name="Multiply 3"/>
          <p:cNvSpPr/>
          <p:nvPr/>
        </p:nvSpPr>
        <p:spPr>
          <a:xfrm>
            <a:off x="1912620" y="165417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Multiply 4"/>
          <p:cNvSpPr/>
          <p:nvPr/>
        </p:nvSpPr>
        <p:spPr>
          <a:xfrm>
            <a:off x="7878445" y="267589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Multiply 5"/>
          <p:cNvSpPr/>
          <p:nvPr/>
        </p:nvSpPr>
        <p:spPr>
          <a:xfrm>
            <a:off x="1379220" y="411861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7" name="Multiply 6"/>
          <p:cNvSpPr/>
          <p:nvPr/>
        </p:nvSpPr>
        <p:spPr>
          <a:xfrm>
            <a:off x="5732145" y="515937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8" name="Multiply 7"/>
          <p:cNvSpPr/>
          <p:nvPr/>
        </p:nvSpPr>
        <p:spPr>
          <a:xfrm>
            <a:off x="1737360" y="619950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9" name="TextBox 8"/>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0"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
                                        </p:tgtEl>
                                        <p:attrNameLst>
                                          <p:attrName>style.color</p:attrName>
                                        </p:attrNameLst>
                                      </p:cBhvr>
                                      <p:by>
                                        <p:hsl h="7200000" s="0" l="0"/>
                                      </p:by>
                                    </p:animClr>
                                    <p:animClr clrSpc="hsl" dir="cw">
                                      <p:cBhvr>
                                        <p:cTn id="7" dur="500" fill="hold"/>
                                        <p:tgtEl>
                                          <p:spTgt spid="10"/>
                                        </p:tgtEl>
                                        <p:attrNameLst>
                                          <p:attrName>fillcolor</p:attrName>
                                        </p:attrNameLst>
                                      </p:cBhvr>
                                      <p:by>
                                        <p:hsl h="7200000" s="0" l="0"/>
                                      </p:by>
                                    </p:animClr>
                                    <p:animClr clrSpc="hsl" dir="cw">
                                      <p:cBhvr>
                                        <p:cTn id="8" dur="500" fill="hold"/>
                                        <p:tgtEl>
                                          <p:spTgt spid="10"/>
                                        </p:tgtEl>
                                        <p:attrNameLst>
                                          <p:attrName>stroke.color</p:attrName>
                                        </p:attrNameLst>
                                      </p:cBhvr>
                                      <p:by>
                                        <p:hsl h="7200000" s="0" l="0"/>
                                      </p:by>
                                    </p:animClr>
                                    <p:set>
                                      <p:cBhvr>
                                        <p:cTn id="9" dur="500" fill="hold"/>
                                        <p:tgtEl>
                                          <p:spTgt spid="10"/>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9"/>
                                        </p:tgtEl>
                                        <p:attrNameLst>
                                          <p:attrName>ppt_x</p:attrName>
                                        </p:attrNameLst>
                                      </p:cBhvr>
                                      <p:tavLst>
                                        <p:tav tm="0">
                                          <p:val>
                                            <p:strVal val="ppt_x"/>
                                          </p:val>
                                        </p:tav>
                                        <p:tav tm="100000">
                                          <p:val>
                                            <p:strVal val="0-ppt_w/2"/>
                                          </p:val>
                                        </p:tav>
                                      </p:tavLst>
                                    </p:anim>
                                    <p:anim calcmode="lin" valueType="num">
                                      <p:cBhvr additive="base">
                                        <p:cTn id="12" dur="15000"/>
                                        <p:tgtEl>
                                          <p:spTgt spid="9"/>
                                        </p:tgtEl>
                                        <p:attrNameLst>
                                          <p:attrName>ppt_y</p:attrName>
                                        </p:attrNameLst>
                                      </p:cBhvr>
                                      <p:tavLst>
                                        <p:tav tm="0">
                                          <p:val>
                                            <p:strVal val="ppt_y"/>
                                          </p:val>
                                        </p:tav>
                                        <p:tav tm="100000">
                                          <p:val>
                                            <p:strVal val="ppt_y"/>
                                          </p:val>
                                        </p:tav>
                                      </p:tavLst>
                                    </p:anim>
                                    <p:set>
                                      <p:cBhvr>
                                        <p:cTn id="13" dur="1" fill="hold">
                                          <p:stCondLst>
                                            <p:cond delay="149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700" y="-7620"/>
            <a:ext cx="11957050" cy="6929755"/>
          </a:xfrm>
        </p:spPr>
        <p:txBody>
          <a:bodyPr/>
          <a:lstStyle/>
          <a:p>
            <a:pPr marL="0" indent="0">
              <a:buNone/>
            </a:pPr>
            <a:r>
              <a:rPr lang="en-US" sz="2800" b="1">
                <a:solidFill>
                  <a:schemeClr val="tx1">
                    <a:lumMod val="95000"/>
                    <a:lumOff val="5000"/>
                  </a:schemeClr>
                </a:solidFill>
                <a:latin typeface="Times New Roman" panose="02020603050405020304" charset="0"/>
                <a:cs typeface="Times New Roman" panose="02020603050405020304" charset="0"/>
              </a:rPr>
              <a:t>6. I'm sure you'll find the film _______.</a:t>
            </a:r>
          </a:p>
          <a:p>
            <a:pPr marL="514350" indent="-514350">
              <a:buFont typeface="+mj-lt"/>
              <a:buAutoNum type="alphaUcPeriod"/>
            </a:pPr>
            <a:r>
              <a:rPr lang="en-US" sz="2800" b="1">
                <a:solidFill>
                  <a:schemeClr val="tx1">
                    <a:lumMod val="95000"/>
                    <a:lumOff val="5000"/>
                  </a:schemeClr>
                </a:solidFill>
                <a:latin typeface="Times New Roman" panose="02020603050405020304" charset="0"/>
                <a:cs typeface="Times New Roman" panose="02020603050405020304" charset="0"/>
              </a:rPr>
              <a:t> amuse				B. amusing			C. amused</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7. </a:t>
            </a:r>
            <a:r>
              <a:rPr lang="en-US" sz="2800" b="1" i="1">
                <a:solidFill>
                  <a:schemeClr val="tx1">
                    <a:lumMod val="95000"/>
                    <a:lumOff val="5000"/>
                  </a:schemeClr>
                </a:solidFill>
                <a:latin typeface="Times New Roman" panose="02020603050405020304" charset="0"/>
                <a:cs typeface="Times New Roman" panose="02020603050405020304" charset="0"/>
              </a:rPr>
              <a:t>Avatar </a:t>
            </a:r>
            <a:r>
              <a:rPr lang="en-US" sz="2800" b="1">
                <a:solidFill>
                  <a:schemeClr val="tx1">
                    <a:lumMod val="95000"/>
                    <a:lumOff val="5000"/>
                  </a:schemeClr>
                </a:solidFill>
                <a:latin typeface="Times New Roman" panose="02020603050405020304" charset="0"/>
                <a:cs typeface="Times New Roman" panose="02020603050405020304" charset="0"/>
              </a:rPr>
              <a:t>is a 3D big hit - the special ______are amazing.</a:t>
            </a:r>
          </a:p>
          <a:p>
            <a:pPr marL="514350" indent="-514350">
              <a:buFont typeface="+mj-lt"/>
              <a:buAutoNum type="alphaUcPeriod"/>
            </a:pPr>
            <a:r>
              <a:rPr lang="en-US" sz="2800" b="1">
                <a:solidFill>
                  <a:schemeClr val="tx1">
                    <a:lumMod val="95000"/>
                    <a:lumOff val="5000"/>
                  </a:schemeClr>
                </a:solidFill>
                <a:latin typeface="Times New Roman" panose="02020603050405020304" charset="0"/>
                <a:cs typeface="Times New Roman" panose="02020603050405020304" charset="0"/>
              </a:rPr>
              <a:t> effects				B. scenes			C. stages</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8. “Do you like seeing a film?” - “____________.”</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A. No, I don't like it at all			</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B. Sure. What film shall we see?		</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C. Who is in it?</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9. If you want to know which films are on at the cinemas, you should look at the film_____ of this newspaper.</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A. section				B. review			C. report</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10. It stars Marlon Brandon as the Godfather. He won an Oscar for his ___as the boss.</a:t>
            </a:r>
          </a:p>
          <a:p>
            <a:pPr marL="0" indent="0">
              <a:buFont typeface="+mj-lt"/>
              <a:buNone/>
            </a:pPr>
            <a:r>
              <a:rPr lang="en-US" sz="2800" b="1">
                <a:solidFill>
                  <a:schemeClr val="tx1">
                    <a:lumMod val="95000"/>
                    <a:lumOff val="5000"/>
                  </a:schemeClr>
                </a:solidFill>
                <a:latin typeface="Times New Roman" panose="02020603050405020304" charset="0"/>
                <a:cs typeface="Times New Roman" panose="02020603050405020304" charset="0"/>
              </a:rPr>
              <a:t>A. action				B. performance		C. direction   		</a:t>
            </a:r>
          </a:p>
          <a:p>
            <a:pPr marL="0" indent="0">
              <a:buFont typeface="+mj-lt"/>
              <a:buNone/>
            </a:pPr>
            <a:endParaRPr lang="en-US" sz="2800" b="1">
              <a:solidFill>
                <a:schemeClr val="tx1">
                  <a:lumMod val="95000"/>
                  <a:lumOff val="5000"/>
                </a:schemeClr>
              </a:solidFill>
              <a:latin typeface="Times New Roman" panose="02020603050405020304" charset="0"/>
              <a:cs typeface="Times New Roman" panose="02020603050405020304" charset="0"/>
            </a:endParaRPr>
          </a:p>
        </p:txBody>
      </p:sp>
      <p:sp>
        <p:nvSpPr>
          <p:cNvPr id="5" name="Multiply 4"/>
          <p:cNvSpPr/>
          <p:nvPr/>
        </p:nvSpPr>
        <p:spPr>
          <a:xfrm>
            <a:off x="6565265" y="55753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Multiply 5"/>
          <p:cNvSpPr/>
          <p:nvPr/>
        </p:nvSpPr>
        <p:spPr>
          <a:xfrm>
            <a:off x="1957070" y="154241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7" name="Multiply 6"/>
          <p:cNvSpPr/>
          <p:nvPr/>
        </p:nvSpPr>
        <p:spPr>
          <a:xfrm>
            <a:off x="5111115" y="311975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8" name="Multiply 7"/>
          <p:cNvSpPr/>
          <p:nvPr/>
        </p:nvSpPr>
        <p:spPr>
          <a:xfrm>
            <a:off x="1811655" y="509968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9" name="Multiply 8"/>
          <p:cNvSpPr/>
          <p:nvPr/>
        </p:nvSpPr>
        <p:spPr>
          <a:xfrm>
            <a:off x="7247890" y="648589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1"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1"/>
                                        </p:tgtEl>
                                        <p:attrNameLst>
                                          <p:attrName>style.color</p:attrName>
                                        </p:attrNameLst>
                                      </p:cBhvr>
                                      <p:by>
                                        <p:hsl h="7200000" s="0" l="0"/>
                                      </p:by>
                                    </p:animClr>
                                    <p:animClr clrSpc="hsl" dir="cw">
                                      <p:cBhvr>
                                        <p:cTn id="7" dur="500" fill="hold"/>
                                        <p:tgtEl>
                                          <p:spTgt spid="11"/>
                                        </p:tgtEl>
                                        <p:attrNameLst>
                                          <p:attrName>fillcolor</p:attrName>
                                        </p:attrNameLst>
                                      </p:cBhvr>
                                      <p:by>
                                        <p:hsl h="7200000" s="0" l="0"/>
                                      </p:by>
                                    </p:animClr>
                                    <p:animClr clrSpc="hsl" dir="cw">
                                      <p:cBhvr>
                                        <p:cTn id="8" dur="500" fill="hold"/>
                                        <p:tgtEl>
                                          <p:spTgt spid="11"/>
                                        </p:tgtEl>
                                        <p:attrNameLst>
                                          <p:attrName>stroke.color</p:attrName>
                                        </p:attrNameLst>
                                      </p:cBhvr>
                                      <p:by>
                                        <p:hsl h="7200000" s="0" l="0"/>
                                      </p:by>
                                    </p:animClr>
                                    <p:set>
                                      <p:cBhvr>
                                        <p:cTn id="9" dur="500" fill="hold"/>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s 3"/>
          <p:cNvSpPr/>
          <p:nvPr/>
        </p:nvSpPr>
        <p:spPr>
          <a:xfrm>
            <a:off x="171768" y="1207770"/>
            <a:ext cx="11311890" cy="2799715"/>
          </a:xfrm>
          <a:prstGeom prst="rect">
            <a:avLst/>
          </a:prstGeom>
          <a:noFill/>
          <a:ln>
            <a:noFill/>
          </a:ln>
        </p:spPr>
        <p:txBody>
          <a:bodyPr wrap="square" rtlCol="0" anchor="t">
            <a:spAutoFit/>
          </a:bodyPr>
          <a:lstStyle/>
          <a:p>
            <a:pPr algn="ctr"/>
            <a:r>
              <a:rPr lang="en-US" altLang="zh-C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Thanks </a:t>
            </a:r>
          </a:p>
          <a:p>
            <a:pPr algn="ctr"/>
            <a:r>
              <a:rPr lang="en-US" altLang="zh-CN" sz="88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for your watching</a:t>
            </a:r>
          </a:p>
        </p:txBody>
      </p:sp>
      <p:sp>
        <p:nvSpPr>
          <p:cNvPr id="3" name="TextBox 2"/>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5"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5"/>
                                        </p:tgtEl>
                                        <p:attrNameLst>
                                          <p:attrName>style.color</p:attrName>
                                        </p:attrNameLst>
                                      </p:cBhvr>
                                      <p:by>
                                        <p:hsl h="7200000" s="0" l="0"/>
                                      </p:by>
                                    </p:animClr>
                                    <p:animClr clrSpc="hsl" dir="cw">
                                      <p:cBhvr>
                                        <p:cTn id="7" dur="500" fill="hold"/>
                                        <p:tgtEl>
                                          <p:spTgt spid="5"/>
                                        </p:tgtEl>
                                        <p:attrNameLst>
                                          <p:attrName>fillcolor</p:attrName>
                                        </p:attrNameLst>
                                      </p:cBhvr>
                                      <p:by>
                                        <p:hsl h="7200000" s="0" l="0"/>
                                      </p:by>
                                    </p:animClr>
                                    <p:animClr clrSpc="hsl" dir="cw">
                                      <p:cBhvr>
                                        <p:cTn id="8" dur="500" fill="hold"/>
                                        <p:tgtEl>
                                          <p:spTgt spid="5"/>
                                        </p:tgtEl>
                                        <p:attrNameLst>
                                          <p:attrName>stroke.color</p:attrName>
                                        </p:attrNameLst>
                                      </p:cBhvr>
                                      <p:by>
                                        <p:hsl h="7200000" s="0" l="0"/>
                                      </p:by>
                                    </p:animClr>
                                    <p:set>
                                      <p:cBhvr>
                                        <p:cTn id="9" dur="500" fill="hold"/>
                                        <p:tgtEl>
                                          <p:spTgt spid="5"/>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3"/>
                                        </p:tgtEl>
                                        <p:attrNameLst>
                                          <p:attrName>ppt_x</p:attrName>
                                        </p:attrNameLst>
                                      </p:cBhvr>
                                      <p:tavLst>
                                        <p:tav tm="0">
                                          <p:val>
                                            <p:strVal val="ppt_x"/>
                                          </p:val>
                                        </p:tav>
                                        <p:tav tm="100000">
                                          <p:val>
                                            <p:strVal val="0-ppt_w/2"/>
                                          </p:val>
                                        </p:tav>
                                      </p:tavLst>
                                    </p:anim>
                                    <p:anim calcmode="lin" valueType="num">
                                      <p:cBhvr additive="base">
                                        <p:cTn id="12" dur="15000"/>
                                        <p:tgtEl>
                                          <p:spTgt spid="3"/>
                                        </p:tgtEl>
                                        <p:attrNameLst>
                                          <p:attrName>ppt_y</p:attrName>
                                        </p:attrNameLst>
                                      </p:cBhvr>
                                      <p:tavLst>
                                        <p:tav tm="0">
                                          <p:val>
                                            <p:strVal val="ppt_y"/>
                                          </p:val>
                                        </p:tav>
                                        <p:tav tm="100000">
                                          <p:val>
                                            <p:strVal val="ppt_y"/>
                                          </p:val>
                                        </p:tav>
                                      </p:tavLst>
                                    </p:anim>
                                    <p:set>
                                      <p:cBhvr>
                                        <p:cTn id="13" dur="1" fill="hold">
                                          <p:stCondLst>
                                            <p:cond delay="14999"/>
                                          </p:stCondLst>
                                        </p:cTn>
                                        <p:tgtEl>
                                          <p:spTgt spid="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plus(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a:ln w="12700">
                  <a:solidFill>
                    <a:srgbClr val="FF0000"/>
                  </a:solidFill>
                  <a:prstDash val="solid"/>
                </a:ln>
                <a:solidFill>
                  <a:srgbClr val="FF0000"/>
                </a:solidFill>
                <a:effectLst>
                  <a:outerShdw dist="38100" dir="2640000" algn="bl" rotWithShape="0">
                    <a:schemeClr val="accent1"/>
                  </a:outerShdw>
                </a:effectLst>
              </a:rPr>
              <a:t>READING - FILM BLOG</a:t>
            </a:r>
          </a:p>
        </p:txBody>
      </p:sp>
      <p:sp>
        <p:nvSpPr>
          <p:cNvPr id="4" name="Title 1"/>
          <p:cNvSpPr>
            <a:spLocks noGrp="1"/>
          </p:cNvSpPr>
          <p:nvPr/>
        </p:nvSpPr>
        <p:spPr>
          <a:xfrm>
            <a:off x="-1905" y="993775"/>
            <a:ext cx="10972800" cy="1145540"/>
          </a:xfrm>
          <a:prstGeom prst="rect">
            <a:avLst/>
          </a:prstGeom>
          <a:noFill/>
          <a:ln w="9525">
            <a:noFill/>
          </a:ln>
        </p:spPr>
        <p:txBody>
          <a:bodyPr anchor="ctr"/>
          <a:lst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3200">
                <a:ln w="12700">
                  <a:solidFill>
                    <a:srgbClr val="FF0000"/>
                  </a:solidFill>
                  <a:prstDash val="solid"/>
                </a:ln>
                <a:solidFill>
                  <a:srgbClr val="FF0000"/>
                </a:solidFill>
                <a:effectLst>
                  <a:outerShdw dist="38100" dir="2640000" algn="bl" rotWithShape="0">
                    <a:schemeClr val="accent1"/>
                  </a:outerShdw>
                </a:effectLst>
                <a:latin typeface="Times New Roman" panose="02020603050405020304" charset="0"/>
                <a:cs typeface="Times New Roman" panose="02020603050405020304" charset="0"/>
              </a:rPr>
              <a:t>1. Read Nick's review of the film Titanic on his blog. Then find and underline these words in the passage. What do they mean?</a:t>
            </a:r>
          </a:p>
        </p:txBody>
      </p:sp>
      <p:pic>
        <p:nvPicPr>
          <p:cNvPr id="6" name="Content Placeholder 5" descr="a"/>
          <p:cNvPicPr>
            <a:picLocks noGrp="1" noChangeAspect="1"/>
          </p:cNvPicPr>
          <p:nvPr>
            <p:ph idx="1"/>
          </p:nvPr>
        </p:nvPicPr>
        <p:blipFill>
          <a:blip r:embed="rId2"/>
          <a:stretch>
            <a:fillRect/>
          </a:stretch>
        </p:blipFill>
        <p:spPr>
          <a:xfrm>
            <a:off x="2533650" y="2139950"/>
            <a:ext cx="7167245" cy="4661535"/>
          </a:xfrm>
          <a:prstGeom prst="rect">
            <a:avLst/>
          </a:prstGeom>
        </p:spPr>
      </p:pic>
      <p:sp>
        <p:nvSpPr>
          <p:cNvPr id="5" name="TextBox 4"/>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7"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5"/>
                                        </p:tgtEl>
                                        <p:attrNameLst>
                                          <p:attrName>ppt_x</p:attrName>
                                        </p:attrNameLst>
                                      </p:cBhvr>
                                      <p:tavLst>
                                        <p:tav tm="0">
                                          <p:val>
                                            <p:strVal val="ppt_x"/>
                                          </p:val>
                                        </p:tav>
                                        <p:tav tm="100000">
                                          <p:val>
                                            <p:strVal val="0-ppt_w/2"/>
                                          </p:val>
                                        </p:tav>
                                      </p:tavLst>
                                    </p:anim>
                                    <p:anim calcmode="lin" valueType="num">
                                      <p:cBhvr additive="base">
                                        <p:cTn id="12" dur="15000"/>
                                        <p:tgtEl>
                                          <p:spTgt spid="5"/>
                                        </p:tgtEl>
                                        <p:attrNameLst>
                                          <p:attrName>ppt_y</p:attrName>
                                        </p:attrNameLst>
                                      </p:cBhvr>
                                      <p:tavLst>
                                        <p:tav tm="0">
                                          <p:val>
                                            <p:strVal val="ppt_y"/>
                                          </p:val>
                                        </p:tav>
                                        <p:tav tm="100000">
                                          <p:val>
                                            <p:strVal val="ppt_y"/>
                                          </p:val>
                                        </p:tav>
                                      </p:tavLst>
                                    </p:anim>
                                    <p:set>
                                      <p:cBhvr>
                                        <p:cTn id="13" dur="1" fill="hold">
                                          <p:stCondLst>
                                            <p:cond delay="14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4765" y="39370"/>
            <a:ext cx="11402695" cy="6782435"/>
          </a:xfrm>
        </p:spPr>
        <p:txBody>
          <a:bodyPr/>
          <a:lstStyle/>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Mon, Apr 20,...</a:t>
            </a:r>
          </a:p>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Titanic is a romantic film, which was directed by James Cameron. Howerver, it's also about a disaster. It stars Leonardo DiCaprio and Kate Winslet.</a:t>
            </a:r>
          </a:p>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The film is about the sinking of the ship Titanic on its first voyage. The main characters are Jack Dawson and Rose DeWitt Bukater. Jack saves Rose from killing herself during the journey on board the ship. Although they are from different social classes, and Rose is already engaged, they fall in love. The film has a sad ending: the Titanic sinks and more than a thousand people die in the disaster, including Jack.</a:t>
            </a:r>
          </a:p>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Critics say it is a must-see. I agree, because the story is moving and the acting is excellent. The special effects, visuals, and music are also incredible.</a:t>
            </a:r>
          </a:p>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Titanic is a very sad film. Nevertheless, many people really love it. Go and see it if you can.</a:t>
            </a:r>
          </a:p>
          <a:p>
            <a:pPr marL="0" indent="0">
              <a:buNone/>
            </a:pPr>
            <a:r>
              <a:rPr lang="en-US" sz="2800">
                <a:solidFill>
                  <a:schemeClr val="tx1">
                    <a:lumMod val="95000"/>
                    <a:lumOff val="5000"/>
                  </a:schemeClr>
                </a:solidFill>
                <a:latin typeface="Times New Roman" panose="02020603050405020304" charset="0"/>
                <a:cs typeface="Times New Roman" panose="02020603050405020304" charset="0"/>
              </a:rPr>
              <a:t>Posted by Nick at 5.30 p.m.</a:t>
            </a:r>
          </a:p>
        </p:txBody>
      </p:sp>
      <p:sp>
        <p:nvSpPr>
          <p:cNvPr id="5" name="Double Wave 4"/>
          <p:cNvSpPr/>
          <p:nvPr/>
        </p:nvSpPr>
        <p:spPr>
          <a:xfrm>
            <a:off x="1307465" y="727075"/>
            <a:ext cx="9577070" cy="1203325"/>
          </a:xfrm>
          <a:prstGeom prst="doubleWave">
            <a:avLst>
              <a:gd name="adj1" fmla="val 6250"/>
              <a:gd name="adj2" fmla="val 0"/>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How many paragraphs are there in Nick's review of the film?</a:t>
            </a:r>
          </a:p>
        </p:txBody>
      </p:sp>
      <p:sp>
        <p:nvSpPr>
          <p:cNvPr id="6" name="Double Wave 5"/>
          <p:cNvSpPr/>
          <p:nvPr/>
        </p:nvSpPr>
        <p:spPr>
          <a:xfrm>
            <a:off x="1307465" y="1835785"/>
            <a:ext cx="9577070" cy="1203325"/>
          </a:xfrm>
          <a:prstGeom prst="doubleWave">
            <a:avLst>
              <a:gd name="adj1" fmla="val 6250"/>
              <a:gd name="adj2" fmla="val 0"/>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What is the main idea of each paragraph?</a:t>
            </a:r>
          </a:p>
        </p:txBody>
      </p:sp>
      <p:sp>
        <p:nvSpPr>
          <p:cNvPr id="7" name="Pentagon 6"/>
          <p:cNvSpPr/>
          <p:nvPr/>
        </p:nvSpPr>
        <p:spPr>
          <a:xfrm>
            <a:off x="1307465" y="1930400"/>
            <a:ext cx="2637155" cy="845185"/>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4 Paragraphs</a:t>
            </a:r>
          </a:p>
        </p:txBody>
      </p:sp>
      <p:sp>
        <p:nvSpPr>
          <p:cNvPr id="8" name="Pentagon 7"/>
          <p:cNvSpPr/>
          <p:nvPr/>
        </p:nvSpPr>
        <p:spPr>
          <a:xfrm>
            <a:off x="1307465" y="3039110"/>
            <a:ext cx="9224010" cy="2306320"/>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1: Name of the film, type of film, actors or director</a:t>
            </a:r>
          </a:p>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2: The plot of the film</a:t>
            </a:r>
          </a:p>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3: Critics' review</a:t>
            </a:r>
          </a:p>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4: overall opinion</a:t>
            </a:r>
          </a:p>
        </p:txBody>
      </p:sp>
      <p:sp>
        <p:nvSpPr>
          <p:cNvPr id="9" name="Right Brace 8"/>
          <p:cNvSpPr/>
          <p:nvPr/>
        </p:nvSpPr>
        <p:spPr>
          <a:xfrm rot="10800000">
            <a:off x="-52705" y="637540"/>
            <a:ext cx="332740" cy="805815"/>
          </a:xfrm>
          <a:prstGeom prst="rightBrace">
            <a:avLst/>
          </a:prstGeom>
          <a:noFill/>
          <a:ln w="50800" cap="flat" cmpd="sng" algn="ctr">
            <a:solidFill>
              <a:schemeClr val="accent1"/>
            </a:solidFill>
            <a:prstDash val="solid"/>
            <a:round/>
            <a:headEnd type="none" w="med" len="med"/>
            <a:tailEnd type="none" w="med" len="med"/>
          </a:ln>
          <a:extLst>
            <a:ext uri="{909E8E84-426E-40DD-AFC4-6F175D3DCCD1}">
              <a14:hiddenFill xmlns:a14="http://schemas.microsoft.com/office/drawing/2010/main">
                <a:gradFill rotWithShape="0">
                  <a:gsLst>
                    <a:gs pos="0">
                      <a:schemeClr val="accent1"/>
                    </a:gs>
                    <a:gs pos="100000">
                      <a:schemeClr val="accent2"/>
                    </a:gs>
                  </a:gsLst>
                  <a:lin ang="5400000" scaled="1"/>
                </a:gradFill>
              </a14:hiddenFill>
            </a:ext>
          </a:extLst>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0" name="Right Brace 9"/>
          <p:cNvSpPr/>
          <p:nvPr/>
        </p:nvSpPr>
        <p:spPr>
          <a:xfrm rot="10800000">
            <a:off x="-52705" y="1704340"/>
            <a:ext cx="332740" cy="2326640"/>
          </a:xfrm>
          <a:prstGeom prst="rightBrace">
            <a:avLst/>
          </a:prstGeom>
          <a:noFill/>
          <a:ln w="50800" cap="flat" cmpd="sng" algn="ctr">
            <a:solidFill>
              <a:schemeClr val="accent1"/>
            </a:solidFill>
            <a:prstDash val="solid"/>
            <a:round/>
            <a:headEnd type="none" w="med" len="med"/>
            <a:tailEnd type="none" w="med" len="med"/>
          </a:ln>
          <a:extLst>
            <a:ext uri="{909E8E84-426E-40DD-AFC4-6F175D3DCCD1}">
              <a14:hiddenFill xmlns:a14="http://schemas.microsoft.com/office/drawing/2010/main">
                <a:gradFill rotWithShape="0">
                  <a:gsLst>
                    <a:gs pos="0">
                      <a:schemeClr val="accent1"/>
                    </a:gs>
                    <a:gs pos="100000">
                      <a:schemeClr val="accent2"/>
                    </a:gs>
                  </a:gsLst>
                  <a:lin ang="5400000" scaled="1"/>
                </a:gradFill>
              </a14:hiddenFill>
            </a:ext>
          </a:extLst>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1" name="Right Brace 10"/>
          <p:cNvSpPr/>
          <p:nvPr/>
        </p:nvSpPr>
        <p:spPr>
          <a:xfrm rot="10800000">
            <a:off x="-52705" y="4232275"/>
            <a:ext cx="332740" cy="805815"/>
          </a:xfrm>
          <a:prstGeom prst="rightBrace">
            <a:avLst/>
          </a:prstGeom>
          <a:noFill/>
          <a:ln w="50800" cap="flat" cmpd="sng" algn="ctr">
            <a:solidFill>
              <a:schemeClr val="accent1"/>
            </a:solidFill>
            <a:prstDash val="solid"/>
            <a:round/>
            <a:headEnd type="none" w="med" len="med"/>
            <a:tailEnd type="none" w="med" len="med"/>
          </a:ln>
          <a:extLst>
            <a:ext uri="{909E8E84-426E-40DD-AFC4-6F175D3DCCD1}">
              <a14:hiddenFill xmlns:a14="http://schemas.microsoft.com/office/drawing/2010/main">
                <a:gradFill rotWithShape="0">
                  <a:gsLst>
                    <a:gs pos="0">
                      <a:schemeClr val="accent1"/>
                    </a:gs>
                    <a:gs pos="100000">
                      <a:schemeClr val="accent2"/>
                    </a:gs>
                  </a:gsLst>
                  <a:lin ang="5400000" scaled="1"/>
                </a:gradFill>
              </a14:hiddenFill>
            </a:ext>
          </a:extLst>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2" name="Right Brace 11"/>
          <p:cNvSpPr/>
          <p:nvPr/>
        </p:nvSpPr>
        <p:spPr>
          <a:xfrm rot="10800000">
            <a:off x="-52705" y="5038090"/>
            <a:ext cx="332740" cy="805815"/>
          </a:xfrm>
          <a:prstGeom prst="rightBrace">
            <a:avLst/>
          </a:prstGeom>
          <a:noFill/>
          <a:ln w="50800" cap="flat" cmpd="sng" algn="ctr">
            <a:solidFill>
              <a:schemeClr val="accent1"/>
            </a:solidFill>
            <a:prstDash val="solid"/>
            <a:round/>
            <a:headEnd type="none" w="med" len="med"/>
            <a:tailEnd type="none" w="med" len="med"/>
          </a:ln>
          <a:extLst>
            <a:ext uri="{909E8E84-426E-40DD-AFC4-6F175D3DCCD1}">
              <a14:hiddenFill xmlns:a14="http://schemas.microsoft.com/office/drawing/2010/main">
                <a:gradFill rotWithShape="0">
                  <a:gsLst>
                    <a:gs pos="0">
                      <a:schemeClr val="accent1"/>
                    </a:gs>
                    <a:gs pos="100000">
                      <a:schemeClr val="accent2"/>
                    </a:gs>
                  </a:gsLst>
                  <a:lin ang="5400000" scaled="1"/>
                </a:gradFill>
              </a14:hiddenFill>
            </a:ext>
          </a:extLst>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3" name="Pentagon 12"/>
          <p:cNvSpPr/>
          <p:nvPr/>
        </p:nvSpPr>
        <p:spPr>
          <a:xfrm>
            <a:off x="1307465" y="1402715"/>
            <a:ext cx="8654415" cy="433070"/>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1 : Name of the film, type of film, actors or director</a:t>
            </a:r>
          </a:p>
        </p:txBody>
      </p:sp>
      <p:sp>
        <p:nvSpPr>
          <p:cNvPr id="14" name="Pentagon 13"/>
          <p:cNvSpPr/>
          <p:nvPr/>
        </p:nvSpPr>
        <p:spPr>
          <a:xfrm>
            <a:off x="4159250" y="3710305"/>
            <a:ext cx="4549775" cy="454025"/>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2 : The plot of the film</a:t>
            </a:r>
          </a:p>
        </p:txBody>
      </p:sp>
      <p:sp>
        <p:nvSpPr>
          <p:cNvPr id="15" name="Pentagon 14"/>
          <p:cNvSpPr/>
          <p:nvPr/>
        </p:nvSpPr>
        <p:spPr>
          <a:xfrm>
            <a:off x="5493385" y="4959985"/>
            <a:ext cx="3766820" cy="307340"/>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3 : Critics' review</a:t>
            </a:r>
          </a:p>
        </p:txBody>
      </p:sp>
      <p:sp>
        <p:nvSpPr>
          <p:cNvPr id="16" name="Pentagon 15"/>
          <p:cNvSpPr/>
          <p:nvPr/>
        </p:nvSpPr>
        <p:spPr>
          <a:xfrm>
            <a:off x="2134235" y="5601335"/>
            <a:ext cx="3766820" cy="342900"/>
          </a:xfrm>
          <a:prstGeom prst="homePlate">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Par 4 : Overall opinion</a:t>
            </a:r>
          </a:p>
        </p:txBody>
      </p:sp>
      <p:sp>
        <p:nvSpPr>
          <p:cNvPr id="17" name="TextBox 16"/>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8"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8"/>
                                        </p:tgtEl>
                                        <p:attrNameLst>
                                          <p:attrName>style.color</p:attrName>
                                        </p:attrNameLst>
                                      </p:cBhvr>
                                      <p:by>
                                        <p:hsl h="7200000" s="0" l="0"/>
                                      </p:by>
                                    </p:animClr>
                                    <p:animClr clrSpc="hsl" dir="cw">
                                      <p:cBhvr>
                                        <p:cTn id="7" dur="500" fill="hold"/>
                                        <p:tgtEl>
                                          <p:spTgt spid="18"/>
                                        </p:tgtEl>
                                        <p:attrNameLst>
                                          <p:attrName>fillcolor</p:attrName>
                                        </p:attrNameLst>
                                      </p:cBhvr>
                                      <p:by>
                                        <p:hsl h="7200000" s="0" l="0"/>
                                      </p:by>
                                    </p:animClr>
                                    <p:animClr clrSpc="hsl" dir="cw">
                                      <p:cBhvr>
                                        <p:cTn id="8" dur="500" fill="hold"/>
                                        <p:tgtEl>
                                          <p:spTgt spid="18"/>
                                        </p:tgtEl>
                                        <p:attrNameLst>
                                          <p:attrName>stroke.color</p:attrName>
                                        </p:attrNameLst>
                                      </p:cBhvr>
                                      <p:by>
                                        <p:hsl h="7200000" s="0" l="0"/>
                                      </p:by>
                                    </p:animClr>
                                    <p:set>
                                      <p:cBhvr>
                                        <p:cTn id="9" dur="500" fill="hold"/>
                                        <p:tgtEl>
                                          <p:spTgt spid="18"/>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17"/>
                                        </p:tgtEl>
                                        <p:attrNameLst>
                                          <p:attrName>ppt_x</p:attrName>
                                        </p:attrNameLst>
                                      </p:cBhvr>
                                      <p:tavLst>
                                        <p:tav tm="0">
                                          <p:val>
                                            <p:strVal val="ppt_x"/>
                                          </p:val>
                                        </p:tav>
                                        <p:tav tm="100000">
                                          <p:val>
                                            <p:strVal val="0-ppt_w/2"/>
                                          </p:val>
                                        </p:tav>
                                      </p:tavLst>
                                    </p:anim>
                                    <p:anim calcmode="lin" valueType="num">
                                      <p:cBhvr additive="base">
                                        <p:cTn id="12" dur="15000"/>
                                        <p:tgtEl>
                                          <p:spTgt spid="17"/>
                                        </p:tgtEl>
                                        <p:attrNameLst>
                                          <p:attrName>ppt_y</p:attrName>
                                        </p:attrNameLst>
                                      </p:cBhvr>
                                      <p:tavLst>
                                        <p:tav tm="0">
                                          <p:val>
                                            <p:strVal val="ppt_y"/>
                                          </p:val>
                                        </p:tav>
                                        <p:tav tm="100000">
                                          <p:val>
                                            <p:strVal val="ppt_y"/>
                                          </p:val>
                                        </p:tav>
                                      </p:tavLst>
                                    </p:anim>
                                    <p:set>
                                      <p:cBhvr>
                                        <p:cTn id="13" dur="1" fill="hold">
                                          <p:stCondLst>
                                            <p:cond delay="14999"/>
                                          </p:stCondLst>
                                        </p:cTn>
                                        <p:tgtEl>
                                          <p:spTgt spid="1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grpId="2" nodeType="clickEffect">
                                  <p:stCondLst>
                                    <p:cond delay="0"/>
                                  </p:stCondLst>
                                  <p:childTnLst>
                                    <p:animEffect transition="out" filter="blinds(horizontal)">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3" presetClass="exit" presetSubtype="10" fill="hold" grpId="2" nodeType="afterEffect">
                                  <p:stCondLst>
                                    <p:cond delay="0"/>
                                  </p:stCondLst>
                                  <p:childTnLst>
                                    <p:animEffect transition="out" filter="blinds(horizontal)">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2" nodeType="clickEffect">
                                  <p:stCondLst>
                                    <p:cond delay="0"/>
                                  </p:stCondLst>
                                  <p:childTnLst>
                                    <p:animEffect transition="out" filter="blinds(horizontal)">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ox(in)">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linds(horizontal)">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linds(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blinds(horizontal)">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xit" presetSubtype="10" fill="hold" grpId="2" nodeType="clickEffect">
                                  <p:stCondLst>
                                    <p:cond delay="0"/>
                                  </p:stCondLst>
                                  <p:childTnLst>
                                    <p:animEffect transition="out" filter="blinds(horizontal)">
                                      <p:cBhvr>
                                        <p:cTn id="71" dur="500"/>
                                        <p:tgtEl>
                                          <p:spTgt spid="8"/>
                                        </p:tgtEl>
                                      </p:cBhvr>
                                    </p:animEffect>
                                    <p:set>
                                      <p:cBhvr>
                                        <p:cTn id="72" dur="1" fill="hold">
                                          <p:stCondLst>
                                            <p:cond delay="499"/>
                                          </p:stCondLst>
                                        </p:cTn>
                                        <p:tgtEl>
                                          <p:spTgt spid="8"/>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blinds(horizontal)">
                                      <p:cBhvr>
                                        <p:cTn id="77" dur="500"/>
                                        <p:tgtEl>
                                          <p:spTgt spid="13"/>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blinds(horizontal)">
                                      <p:cBhvr>
                                        <p:cTn id="82" dur="500"/>
                                        <p:tgtEl>
                                          <p:spTgt spid="1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blinds(horizontal)">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blinds(horizontal)">
                                      <p:cBhvr>
                                        <p:cTn id="9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6" grpId="0" bldLvl="0" animBg="1"/>
      <p:bldP spid="6" grpId="1" animBg="1"/>
      <p:bldP spid="6" grpId="2" bldLvl="0" animBg="1"/>
      <p:bldP spid="7" grpId="0" bldLvl="0" animBg="1"/>
      <p:bldP spid="7" grpId="1" animBg="1"/>
      <p:bldP spid="7" grpId="2" bldLvl="0" animBg="1"/>
      <p:bldP spid="8" grpId="0" animBg="1"/>
      <p:bldP spid="8" grpId="1" animBg="1"/>
      <p:bldP spid="8" grpId="2" animBg="1"/>
      <p:bldP spid="9" grpId="0" animBg="1"/>
      <p:bldP spid="9" grpId="1" animBg="1"/>
      <p:bldP spid="10" grpId="0" animBg="1"/>
      <p:bldP spid="10" grpId="1" animBg="1"/>
      <p:bldP spid="11" grpId="0" animBg="1"/>
      <p:bldP spid="11" grpId="1" animBg="1"/>
      <p:bldP spid="12" grpId="0" animBg="1"/>
      <p:bldP spid="12" grpId="1" animBg="1"/>
      <p:bldP spid="13" grpId="0" bldLvl="0" animBg="1"/>
      <p:bldP spid="13" grpId="1" animBg="1"/>
      <p:bldP spid="14" grpId="0" bldLvl="0" animBg="1"/>
      <p:bldP spid="14" grpId="1" animBg="1"/>
      <p:bldP spid="15" grpId="0" bldLvl="0" animBg="1"/>
      <p:bldP spid="15" grpId="1" animBg="1"/>
      <p:bldP spid="16" grpId="0" bldLvl="0" animBg="1"/>
      <p:bldP spid="16" grpId="1"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30530" y="45720"/>
            <a:ext cx="10972800" cy="582613"/>
          </a:xfrm>
        </p:spPr>
        <p:txBody>
          <a:bodyPr/>
          <a:lstStyle/>
          <a:p>
            <a:pPr algn="ctr"/>
            <a:r>
              <a:rPr lang="en-US" sz="4800" b="1">
                <a:ln/>
                <a:solidFill>
                  <a:srgbClr val="FF0000"/>
                </a:solidFill>
                <a:effectLst>
                  <a:outerShdw blurRad="38100" dist="25400" dir="5400000" algn="ctr" rotWithShape="0">
                    <a:srgbClr val="6E747A">
                      <a:alpha val="43000"/>
                    </a:srgbClr>
                  </a:outerShdw>
                </a:effectLst>
              </a:rPr>
              <a:t>VOCABULARY</a:t>
            </a:r>
          </a:p>
        </p:txBody>
      </p:sp>
      <p:graphicFrame>
        <p:nvGraphicFramePr>
          <p:cNvPr id="5" name="Table 4"/>
          <p:cNvGraphicFramePr/>
          <p:nvPr/>
        </p:nvGraphicFramePr>
        <p:xfrm>
          <a:off x="130810" y="722630"/>
          <a:ext cx="11785600" cy="5895975"/>
        </p:xfrm>
        <a:graphic>
          <a:graphicData uri="http://schemas.openxmlformats.org/drawingml/2006/table">
            <a:tbl>
              <a:tblPr firstRow="1" bandRow="1">
                <a:tableStyleId>{5C22544A-7EE6-4342-B048-85BDC9FD1C3A}</a:tableStyleId>
              </a:tblPr>
              <a:tblGrid>
                <a:gridCol w="5892800"/>
                <a:gridCol w="5892800"/>
              </a:tblGrid>
              <a:tr h="5895975">
                <a:tc>
                  <a:txBody>
                    <a:bodyPr/>
                    <a:lstStyle/>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effect (n) hiệu ứng</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sinking (n) sự chìm</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visual (a) thị giác , (n) hình ảnh</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disaster (n) thảm họa</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voyage (n) cuộc hành trình</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save (v) cứu</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journey (n) hành trình, chuyến đi</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social (a) xã hội</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class (n) tầng lớp</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--&gt; social class (n) tầng lớp xã hội</a:t>
                      </a:r>
                      <a:endParaRPr lang="en-US" sz="3000" b="1">
                        <a:solidFill>
                          <a:schemeClr val="tx1">
                            <a:lumMod val="95000"/>
                            <a:lumOff val="5000"/>
                          </a:schemeClr>
                        </a:solidFill>
                        <a:latin typeface="Times New Roman" panose="02020603050405020304" charset="0"/>
                        <a:cs typeface="Times New Roman" panose="02020603050405020304" charset="0"/>
                        <a:sym typeface="+mn-ea"/>
                      </a:endParaRPr>
                    </a:p>
                    <a:p>
                      <a:pPr marL="0" indent="0">
                        <a:buNone/>
                      </a:pPr>
                      <a:r>
                        <a:rPr lang="en-US" sz="3000">
                          <a:solidFill>
                            <a:schemeClr val="tx1">
                              <a:lumMod val="95000"/>
                              <a:lumOff val="5000"/>
                            </a:schemeClr>
                          </a:solidFill>
                          <a:latin typeface="Times New Roman" panose="02020603050405020304" charset="0"/>
                          <a:cs typeface="Times New Roman" panose="02020603050405020304" charset="0"/>
                          <a:sym typeface="+mn-ea"/>
                        </a:rPr>
                        <a:t>- engage (v) đính hôn</a:t>
                      </a:r>
                      <a:endParaRPr lang="en-US" sz="1800" b="1">
                        <a:solidFill>
                          <a:schemeClr val="tx1">
                            <a:lumMod val="95000"/>
                            <a:lumOff val="5000"/>
                          </a:schemeClr>
                        </a:solidFill>
                        <a:latin typeface="Times New Roman" panose="02020603050405020304" charset="0"/>
                        <a:cs typeface="Times New Roman" panose="02020603050405020304" charset="0"/>
                        <a:sym typeface="+mn-ea"/>
                      </a:endParaRPr>
                    </a:p>
                    <a:p>
                      <a:pPr>
                        <a:buNone/>
                      </a:pPr>
                      <a:endParaRPr 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buNone/>
                      </a:pPr>
                      <a:r>
                        <a:rPr lang="en-US" sz="3000">
                          <a:solidFill>
                            <a:schemeClr val="tx1">
                              <a:lumMod val="95000"/>
                              <a:lumOff val="5000"/>
                            </a:schemeClr>
                          </a:solidFill>
                          <a:latin typeface="Times New Roman" panose="02020603050405020304" charset="0"/>
                          <a:cs typeface="Times New Roman" panose="02020603050405020304" charset="0"/>
                        </a:rPr>
                        <a:t>- must-see (n) đáng xem</a:t>
                      </a:r>
                    </a:p>
                    <a:p>
                      <a:pPr>
                        <a:buNone/>
                      </a:pPr>
                      <a:r>
                        <a:rPr lang="en-US" sz="3000">
                          <a:solidFill>
                            <a:schemeClr val="tx1">
                              <a:lumMod val="95000"/>
                              <a:lumOff val="5000"/>
                            </a:schemeClr>
                          </a:solidFill>
                          <a:latin typeface="Times New Roman" panose="02020603050405020304" charset="0"/>
                          <a:cs typeface="Times New Roman" panose="02020603050405020304" charset="0"/>
                        </a:rPr>
                        <a:t>- acting (n) sự diễn xuất</a:t>
                      </a:r>
                    </a:p>
                    <a:p>
                      <a:pPr>
                        <a:buNone/>
                      </a:pPr>
                      <a:r>
                        <a:rPr lang="en-US" sz="3000">
                          <a:solidFill>
                            <a:schemeClr val="tx1">
                              <a:lumMod val="95000"/>
                              <a:lumOff val="5000"/>
                            </a:schemeClr>
                          </a:solidFill>
                          <a:latin typeface="Times New Roman" panose="02020603050405020304" charset="0"/>
                          <a:cs typeface="Times New Roman" panose="02020603050405020304" charset="0"/>
                        </a:rPr>
                        <a:t>- incredible (a) không thể tin được</a:t>
                      </a:r>
                    </a:p>
                    <a:p>
                      <a:pPr>
                        <a:buNone/>
                      </a:pPr>
                      <a:r>
                        <a:rPr lang="en-US" sz="3000">
                          <a:solidFill>
                            <a:schemeClr val="tx1">
                              <a:lumMod val="95000"/>
                              <a:lumOff val="5000"/>
                            </a:schemeClr>
                          </a:solidFill>
                          <a:latin typeface="Times New Roman" panose="02020603050405020304" charset="0"/>
                          <a:cs typeface="Times New Roman" panose="02020603050405020304" charset="0"/>
                        </a:rPr>
                        <a:t>- pirate (n) cướp biển</a:t>
                      </a:r>
                    </a:p>
                    <a:p>
                      <a:pPr>
                        <a:buNone/>
                      </a:pPr>
                      <a:r>
                        <a:rPr lang="en-US" sz="3000">
                          <a:solidFill>
                            <a:schemeClr val="tx1">
                              <a:lumMod val="95000"/>
                              <a:lumOff val="5000"/>
                            </a:schemeClr>
                          </a:solidFill>
                          <a:latin typeface="Times New Roman" panose="02020603050405020304" charset="0"/>
                          <a:cs typeface="Times New Roman" panose="02020603050405020304" charset="0"/>
                        </a:rPr>
                        <a:t>- attack (v) tấn công</a:t>
                      </a:r>
                    </a:p>
                    <a:p>
                      <a:pPr>
                        <a:buNone/>
                      </a:pPr>
                      <a:r>
                        <a:rPr lang="en-US" sz="3000">
                          <a:solidFill>
                            <a:schemeClr val="tx1">
                              <a:lumMod val="95000"/>
                              <a:lumOff val="5000"/>
                            </a:schemeClr>
                          </a:solidFill>
                          <a:latin typeface="Times New Roman" panose="02020603050405020304" charset="0"/>
                          <a:cs typeface="Times New Roman" panose="02020603050405020304" charset="0"/>
                        </a:rPr>
                        <a:t>- narrator (n) người kể chuyện</a:t>
                      </a:r>
                    </a:p>
                    <a:p>
                      <a:pPr>
                        <a:buNone/>
                      </a:pPr>
                      <a:r>
                        <a:rPr lang="en-US" sz="3000">
                          <a:solidFill>
                            <a:schemeClr val="tx1">
                              <a:lumMod val="95000"/>
                              <a:lumOff val="5000"/>
                            </a:schemeClr>
                          </a:solidFill>
                          <a:latin typeface="Times New Roman" panose="02020603050405020304" charset="0"/>
                          <a:cs typeface="Times New Roman" panose="02020603050405020304" charset="0"/>
                        </a:rPr>
                        <a:t>- terrorist (n) kẻ khủng bố</a:t>
                      </a:r>
                    </a:p>
                    <a:p>
                      <a:pPr>
                        <a:buNone/>
                      </a:pPr>
                      <a:r>
                        <a:rPr lang="en-US" sz="3000">
                          <a:solidFill>
                            <a:schemeClr val="tx1">
                              <a:lumMod val="95000"/>
                              <a:lumOff val="5000"/>
                            </a:schemeClr>
                          </a:solidFill>
                          <a:latin typeface="Times New Roman" panose="02020603050405020304" charset="0"/>
                          <a:cs typeface="Times New Roman" panose="02020603050405020304" charset="0"/>
                        </a:rPr>
                        <a:t>- threaten (v) đe dọa</a:t>
                      </a:r>
                    </a:p>
                    <a:p>
                      <a:pPr>
                        <a:buNone/>
                      </a:pPr>
                      <a:r>
                        <a:rPr lang="en-US" sz="3000">
                          <a:solidFill>
                            <a:schemeClr val="tx1">
                              <a:lumMod val="95000"/>
                              <a:lumOff val="5000"/>
                            </a:schemeClr>
                          </a:solidFill>
                          <a:latin typeface="Times New Roman" panose="02020603050405020304" charset="0"/>
                          <a:cs typeface="Times New Roman" panose="02020603050405020304" charset="0"/>
                        </a:rPr>
                        <a:t>- blow (v) thổi bay</a:t>
                      </a:r>
                    </a:p>
                    <a:p>
                      <a:pPr>
                        <a:buNone/>
                      </a:pPr>
                      <a:r>
                        <a:rPr lang="en-US" sz="3000">
                          <a:solidFill>
                            <a:schemeClr val="tx1">
                              <a:lumMod val="95000"/>
                              <a:lumOff val="5000"/>
                            </a:schemeClr>
                          </a:solidFill>
                          <a:latin typeface="Times New Roman" panose="02020603050405020304" charset="0"/>
                          <a:cs typeface="Times New Roman" panose="02020603050405020304" charset="0"/>
                        </a:rPr>
                        <a:t>- cop (n) cảnh sát</a:t>
                      </a:r>
                    </a:p>
                    <a:p>
                      <a:pPr>
                        <a:buNone/>
                      </a:pPr>
                      <a:r>
                        <a:rPr lang="en-US" sz="3000">
                          <a:solidFill>
                            <a:schemeClr val="tx1">
                              <a:lumMod val="95000"/>
                              <a:lumOff val="5000"/>
                            </a:schemeClr>
                          </a:solidFill>
                          <a:latin typeface="Times New Roman" panose="02020603050405020304" charset="0"/>
                          <a:cs typeface="Times New Roman" panose="02020603050405020304" charset="0"/>
                        </a:rPr>
                        <a:t>- escape (v) trốn thoát</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6" name="TextBox 5"/>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7"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6"/>
                                        </p:tgtEl>
                                        <p:attrNameLst>
                                          <p:attrName>ppt_x</p:attrName>
                                        </p:attrNameLst>
                                      </p:cBhvr>
                                      <p:tavLst>
                                        <p:tav tm="0">
                                          <p:val>
                                            <p:strVal val="ppt_x"/>
                                          </p:val>
                                        </p:tav>
                                        <p:tav tm="100000">
                                          <p:val>
                                            <p:strVal val="0-ppt_w/2"/>
                                          </p:val>
                                        </p:tav>
                                      </p:tavLst>
                                    </p:anim>
                                    <p:anim calcmode="lin" valueType="num">
                                      <p:cBhvr additive="base">
                                        <p:cTn id="12" dur="15000"/>
                                        <p:tgtEl>
                                          <p:spTgt spid="6"/>
                                        </p:tgtEl>
                                        <p:attrNameLst>
                                          <p:attrName>ppt_y</p:attrName>
                                        </p:attrNameLst>
                                      </p:cBhvr>
                                      <p:tavLst>
                                        <p:tav tm="0">
                                          <p:val>
                                            <p:strVal val="ppt_y"/>
                                          </p:val>
                                        </p:tav>
                                        <p:tav tm="100000">
                                          <p:val>
                                            <p:strVal val="ppt_y"/>
                                          </p:val>
                                        </p:tav>
                                      </p:tavLst>
                                    </p:anim>
                                    <p:set>
                                      <p:cBhvr>
                                        <p:cTn id="13" dur="1" fill="hold">
                                          <p:stCondLst>
                                            <p:cond delay="149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ox(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480" y="834390"/>
            <a:ext cx="11424920" cy="5822950"/>
          </a:xfrm>
        </p:spPr>
        <p:txBody>
          <a:bodyPr/>
          <a:lstStyle/>
          <a:p>
            <a:pPr marL="514350" indent="-514350">
              <a:buFont typeface="+mj-lt"/>
              <a:buAutoNum type="arabicParenR"/>
            </a:pPr>
            <a:r>
              <a:rPr lang="en-US" b="1">
                <a:solidFill>
                  <a:srgbClr val="FF0000"/>
                </a:solidFill>
                <a:latin typeface="Times New Roman" panose="02020603050405020304" charset="0"/>
                <a:cs typeface="Times New Roman" panose="02020603050405020304" charset="0"/>
              </a:rPr>
              <a:t>What kind of film is Titanic?</a:t>
            </a:r>
            <a:endParaRPr lang="en-US" b="1">
              <a:latin typeface="Times New Roman" panose="02020603050405020304" charset="0"/>
              <a:cs typeface="Times New Roman" panose="02020603050405020304" charset="0"/>
            </a:endParaRPr>
          </a:p>
          <a:p>
            <a:pPr marL="514350" indent="-514350">
              <a:buFont typeface="+mj-lt"/>
              <a:buAutoNum type="alphaUcPeriod"/>
            </a:pPr>
            <a:r>
              <a:rPr lang="en-US" b="1">
                <a:latin typeface="Times New Roman" panose="02020603050405020304" charset="0"/>
                <a:cs typeface="Times New Roman" panose="02020603050405020304" charset="0"/>
              </a:rPr>
              <a:t> Action film</a:t>
            </a:r>
          </a:p>
          <a:p>
            <a:pPr marL="514350" indent="-514350">
              <a:buFont typeface="+mj-lt"/>
              <a:buAutoNum type="alphaUcPeriod"/>
            </a:pPr>
            <a:r>
              <a:rPr lang="en-US" b="1">
                <a:latin typeface="Times New Roman" panose="02020603050405020304" charset="0"/>
                <a:cs typeface="Times New Roman" panose="02020603050405020304" charset="0"/>
              </a:rPr>
              <a:t> Horror film</a:t>
            </a:r>
          </a:p>
          <a:p>
            <a:pPr marL="514350" indent="-514350">
              <a:buFont typeface="+mj-lt"/>
              <a:buAutoNum type="alphaUcPeriod"/>
            </a:pPr>
            <a:r>
              <a:rPr lang="en-US" b="1">
                <a:latin typeface="Times New Roman" panose="02020603050405020304" charset="0"/>
                <a:cs typeface="Times New Roman" panose="02020603050405020304" charset="0"/>
              </a:rPr>
              <a:t>Romantic film</a:t>
            </a:r>
          </a:p>
          <a:p>
            <a:pPr marL="514350" indent="-514350">
              <a:buFont typeface="+mj-lt"/>
              <a:buAutoNum type="alphaUcPeriod"/>
            </a:pPr>
            <a:r>
              <a:rPr lang="en-US" b="1">
                <a:latin typeface="Times New Roman" panose="02020603050405020304" charset="0"/>
                <a:cs typeface="Times New Roman" panose="02020603050405020304" charset="0"/>
              </a:rPr>
              <a:t> Comedy</a:t>
            </a:r>
          </a:p>
          <a:p>
            <a:pPr marL="514350" indent="-514350">
              <a:buFont typeface="+mj-lt"/>
              <a:buAutoNum type="arabicParenR" startAt="2"/>
            </a:pPr>
            <a:r>
              <a:rPr lang="en-US" b="1">
                <a:solidFill>
                  <a:srgbClr val="FF0000"/>
                </a:solidFill>
                <a:latin typeface="Times New Roman" panose="02020603050405020304" charset="0"/>
                <a:cs typeface="Times New Roman" panose="02020603050405020304" charset="0"/>
              </a:rPr>
              <a:t>Who does Titanic star?</a:t>
            </a:r>
            <a:endParaRPr lang="en-US" b="1">
              <a:latin typeface="Times New Roman" panose="02020603050405020304" charset="0"/>
              <a:cs typeface="Times New Roman" panose="02020603050405020304" charset="0"/>
            </a:endParaRPr>
          </a:p>
          <a:p>
            <a:pPr marL="514350" indent="-514350">
              <a:buFont typeface="+mj-lt"/>
              <a:buAutoNum type="alphaUcPeriod"/>
            </a:pPr>
            <a:r>
              <a:rPr lang="en-US" b="1">
                <a:latin typeface="Times New Roman" panose="02020603050405020304" charset="0"/>
                <a:cs typeface="Times New Roman" panose="02020603050405020304" charset="0"/>
              </a:rPr>
              <a:t> William Holden &amp; Ava Gardner</a:t>
            </a:r>
          </a:p>
          <a:p>
            <a:pPr marL="514350" indent="-514350">
              <a:buFont typeface="+mj-lt"/>
              <a:buAutoNum type="alphaUcPeriod"/>
            </a:pPr>
            <a:r>
              <a:rPr lang="en-US" b="1">
                <a:latin typeface="Times New Roman" panose="02020603050405020304" charset="0"/>
                <a:cs typeface="Times New Roman" panose="02020603050405020304" charset="0"/>
              </a:rPr>
              <a:t> Leonardo DiCaprio &amp; Kate Winslet</a:t>
            </a:r>
          </a:p>
          <a:p>
            <a:pPr marL="514350" indent="-514350">
              <a:buFont typeface="+mj-lt"/>
              <a:buAutoNum type="alphaUcPeriod"/>
            </a:pPr>
            <a:r>
              <a:rPr lang="en-US" b="1">
                <a:latin typeface="Times New Roman" panose="02020603050405020304" charset="0"/>
                <a:cs typeface="Times New Roman" panose="02020603050405020304" charset="0"/>
              </a:rPr>
              <a:t> Henry Fonda &amp; Marilyn Monroe</a:t>
            </a:r>
          </a:p>
          <a:p>
            <a:pPr marL="514350" indent="-514350">
              <a:buFont typeface="+mj-lt"/>
              <a:buAutoNum type="alphaUcPeriod"/>
            </a:pPr>
            <a:r>
              <a:rPr lang="en-US" b="1">
                <a:latin typeface="Times New Roman" panose="02020603050405020304" charset="0"/>
                <a:cs typeface="Times New Roman" panose="02020603050405020304" charset="0"/>
              </a:rPr>
              <a:t>Tom Cruise &amp; Katie Holmes</a:t>
            </a:r>
            <a:endParaRPr lang="en-US" sz="2800" b="1">
              <a:latin typeface="Times New Roman" panose="02020603050405020304" charset="0"/>
              <a:cs typeface="Times New Roman" panose="02020603050405020304" charset="0"/>
            </a:endParaRPr>
          </a:p>
          <a:p>
            <a:pPr marL="514350" indent="-514350">
              <a:buFont typeface="+mj-lt"/>
              <a:buAutoNum type="alphaUcPeriod"/>
            </a:pPr>
            <a:endParaRPr lang="en-US" sz="2800" b="1">
              <a:latin typeface="Times New Roman" panose="02020603050405020304" charset="0"/>
              <a:cs typeface="Times New Roman" panose="02020603050405020304" charset="0"/>
            </a:endParaRPr>
          </a:p>
          <a:p>
            <a:pPr marL="0" indent="0">
              <a:buFont typeface="+mj-lt"/>
              <a:buNone/>
            </a:pPr>
            <a:endParaRPr lang="en-US" sz="2800" b="1">
              <a:latin typeface="Times New Roman" panose="02020603050405020304" charset="0"/>
              <a:cs typeface="Times New Roman" panose="02020603050405020304" charset="0"/>
            </a:endParaRPr>
          </a:p>
          <a:p>
            <a:pPr marL="0" indent="0">
              <a:buNone/>
            </a:pPr>
            <a:endParaRPr lang="en-US" sz="2800" b="1">
              <a:latin typeface="Times New Roman" panose="02020603050405020304" charset="0"/>
              <a:cs typeface="Times New Roman" panose="02020603050405020304" charset="0"/>
            </a:endParaRPr>
          </a:p>
        </p:txBody>
      </p:sp>
      <p:sp>
        <p:nvSpPr>
          <p:cNvPr id="4" name="Rectangles 3"/>
          <p:cNvSpPr/>
          <p:nvPr/>
        </p:nvSpPr>
        <p:spPr>
          <a:xfrm>
            <a:off x="27305" y="129540"/>
            <a:ext cx="10216151" cy="584775"/>
          </a:xfrm>
          <a:prstGeom prst="rect">
            <a:avLst/>
          </a:prstGeom>
          <a:noFill/>
          <a:ln>
            <a:noFill/>
          </a:ln>
        </p:spPr>
        <p:txBody>
          <a:bodyPr wrap="square" rtlCol="0" anchor="t">
            <a:spAutoFit/>
          </a:bodyPr>
          <a:lstStyle/>
          <a:p>
            <a:r>
              <a:rPr lang="en-US" altLang="zh-CN" sz="3200" b="1" dirty="0">
                <a:ln w="12700">
                  <a:solidFill>
                    <a:srgbClr val="FF0000"/>
                  </a:solidFill>
                  <a:prstDash val="solid"/>
                </a:ln>
                <a:solidFill>
                  <a:srgbClr val="FF0000"/>
                </a:solidFill>
                <a:effectLst>
                  <a:outerShdw dist="38100" dir="2640000" algn="bl" rotWithShape="0">
                    <a:schemeClr val="accent1"/>
                  </a:outerShdw>
                </a:effectLst>
              </a:rPr>
              <a:t>Read Nick's blog again and choose the best answer</a:t>
            </a:r>
          </a:p>
        </p:txBody>
      </p:sp>
      <p:sp>
        <p:nvSpPr>
          <p:cNvPr id="2" name="Multiply 1"/>
          <p:cNvSpPr/>
          <p:nvPr/>
        </p:nvSpPr>
        <p:spPr>
          <a:xfrm>
            <a:off x="3232150" y="267271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Multiply 4"/>
          <p:cNvSpPr/>
          <p:nvPr/>
        </p:nvSpPr>
        <p:spPr>
          <a:xfrm>
            <a:off x="7095490" y="504825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TextBox 5"/>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7"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6"/>
                                        </p:tgtEl>
                                        <p:attrNameLst>
                                          <p:attrName>ppt_x</p:attrName>
                                        </p:attrNameLst>
                                      </p:cBhvr>
                                      <p:tavLst>
                                        <p:tav tm="0">
                                          <p:val>
                                            <p:strVal val="ppt_x"/>
                                          </p:val>
                                        </p:tav>
                                        <p:tav tm="100000">
                                          <p:val>
                                            <p:strVal val="0-ppt_w/2"/>
                                          </p:val>
                                        </p:tav>
                                      </p:tavLst>
                                    </p:anim>
                                    <p:anim calcmode="lin" valueType="num">
                                      <p:cBhvr additive="base">
                                        <p:cTn id="12" dur="15000"/>
                                        <p:tgtEl>
                                          <p:spTgt spid="6"/>
                                        </p:tgtEl>
                                        <p:attrNameLst>
                                          <p:attrName>ppt_y</p:attrName>
                                        </p:attrNameLst>
                                      </p:cBhvr>
                                      <p:tavLst>
                                        <p:tav tm="0">
                                          <p:val>
                                            <p:strVal val="ppt_y"/>
                                          </p:val>
                                        </p:tav>
                                        <p:tav tm="100000">
                                          <p:val>
                                            <p:strVal val="ppt_y"/>
                                          </p:val>
                                        </p:tav>
                                      </p:tavLst>
                                    </p:anim>
                                    <p:set>
                                      <p:cBhvr>
                                        <p:cTn id="13" dur="1" fill="hold">
                                          <p:stCondLst>
                                            <p:cond delay="149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bldLvl="0" animBg="1"/>
      <p:bldP spid="5" grpId="1"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480" y="858520"/>
            <a:ext cx="11424920" cy="5798820"/>
          </a:xfrm>
        </p:spPr>
        <p:txBody>
          <a:bodyPr/>
          <a:lstStyle/>
          <a:p>
            <a:pPr marL="514350" indent="-514350">
              <a:buFont typeface="+mj-lt"/>
              <a:buAutoNum type="arabicParenR" startAt="3"/>
            </a:pPr>
            <a:r>
              <a:rPr lang="en-US" b="1" dirty="0">
                <a:solidFill>
                  <a:srgbClr val="FF0000"/>
                </a:solidFill>
                <a:latin typeface="Times New Roman" panose="02020603050405020304" charset="0"/>
                <a:cs typeface="Times New Roman" panose="02020603050405020304" charset="0"/>
              </a:rPr>
              <a:t>What is Titanic about?</a:t>
            </a:r>
            <a:endParaRPr lang="en-US" b="1" dirty="0">
              <a:latin typeface="Times New Roman" panose="02020603050405020304" charset="0"/>
              <a:cs typeface="Times New Roman" panose="02020603050405020304" charset="0"/>
            </a:endParaRPr>
          </a:p>
          <a:p>
            <a:pPr marL="514350" indent="-514350">
              <a:buFont typeface="+mj-lt"/>
              <a:buAutoNum type="alphaUcPeriod"/>
            </a:pPr>
            <a:r>
              <a:rPr lang="en-US" b="1" dirty="0">
                <a:latin typeface="Times New Roman" panose="02020603050405020304" charset="0"/>
                <a:cs typeface="Times New Roman" panose="02020603050405020304" charset="0"/>
              </a:rPr>
              <a:t> The love story between Jack and Rose.</a:t>
            </a:r>
          </a:p>
          <a:p>
            <a:pPr marL="514350" indent="-514350">
              <a:buFont typeface="+mj-lt"/>
              <a:buAutoNum type="alphaUcPeriod"/>
            </a:pPr>
            <a:r>
              <a:rPr lang="en-US" b="1" dirty="0">
                <a:latin typeface="Times New Roman" panose="02020603050405020304" charset="0"/>
                <a:cs typeface="Times New Roman" panose="02020603050405020304" charset="0"/>
              </a:rPr>
              <a:t> The first voyage of the ship Titanic.</a:t>
            </a:r>
          </a:p>
          <a:p>
            <a:pPr marL="514350" indent="-514350">
              <a:buFont typeface="+mj-lt"/>
              <a:buAutoNum type="alphaUcPeriod"/>
            </a:pPr>
            <a:r>
              <a:rPr lang="en-US" b="1" dirty="0">
                <a:latin typeface="Times New Roman" panose="02020603050405020304" charset="0"/>
                <a:cs typeface="Times New Roman" panose="02020603050405020304" charset="0"/>
              </a:rPr>
              <a:t> The sinking of the ship Titanic and its first voyage.</a:t>
            </a:r>
          </a:p>
          <a:p>
            <a:pPr marL="514350" indent="-514350">
              <a:buFont typeface="+mj-lt"/>
              <a:buAutoNum type="alphaUcPeriod"/>
            </a:pPr>
            <a:r>
              <a:rPr lang="en-US" b="1" dirty="0">
                <a:latin typeface="Times New Roman" panose="02020603050405020304" charset="0"/>
                <a:cs typeface="Times New Roman" panose="02020603050405020304" charset="0"/>
              </a:rPr>
              <a:t> The success of the ship Titanic.</a:t>
            </a:r>
          </a:p>
          <a:p>
            <a:pPr marL="514350" indent="-514350">
              <a:buFont typeface="+mj-lt"/>
              <a:buAutoNum type="arabicParenR" startAt="4"/>
            </a:pPr>
            <a:r>
              <a:rPr lang="en-US" b="1" dirty="0">
                <a:solidFill>
                  <a:srgbClr val="FF0000"/>
                </a:solidFill>
                <a:latin typeface="Times New Roman" panose="02020603050405020304" charset="0"/>
                <a:cs typeface="Times New Roman" panose="02020603050405020304" charset="0"/>
              </a:rPr>
              <a:t> How is the ending of Titanic?</a:t>
            </a:r>
            <a:endParaRPr lang="en-US" b="1" dirty="0">
              <a:latin typeface="Times New Roman" panose="02020603050405020304" charset="0"/>
              <a:cs typeface="Times New Roman" panose="02020603050405020304" charset="0"/>
            </a:endParaRPr>
          </a:p>
          <a:p>
            <a:pPr marL="514350" indent="-514350">
              <a:buFont typeface="+mj-lt"/>
              <a:buAutoNum type="alphaUcPeriod"/>
            </a:pPr>
            <a:r>
              <a:rPr lang="en-US" b="1" dirty="0">
                <a:latin typeface="Times New Roman" panose="02020603050405020304" charset="0"/>
                <a:cs typeface="Times New Roman" panose="02020603050405020304" charset="0"/>
              </a:rPr>
              <a:t> Funny</a:t>
            </a:r>
          </a:p>
          <a:p>
            <a:pPr marL="514350" indent="-514350">
              <a:buFont typeface="+mj-lt"/>
              <a:buAutoNum type="alphaUcPeriod"/>
            </a:pPr>
            <a:r>
              <a:rPr lang="en-US" b="1" dirty="0">
                <a:latin typeface="Times New Roman" panose="02020603050405020304" charset="0"/>
                <a:cs typeface="Times New Roman" panose="02020603050405020304" charset="0"/>
              </a:rPr>
              <a:t> Sad</a:t>
            </a:r>
          </a:p>
          <a:p>
            <a:pPr marL="514350" indent="-514350">
              <a:buFont typeface="+mj-lt"/>
              <a:buAutoNum type="alphaUcPeriod"/>
            </a:pPr>
            <a:r>
              <a:rPr lang="en-US" b="1" dirty="0">
                <a:latin typeface="Times New Roman" panose="02020603050405020304" charset="0"/>
                <a:cs typeface="Times New Roman" panose="02020603050405020304" charset="0"/>
              </a:rPr>
              <a:t> Happy</a:t>
            </a:r>
          </a:p>
          <a:p>
            <a:pPr marL="514350" indent="-514350">
              <a:buFont typeface="+mj-lt"/>
              <a:buAutoNum type="alphaUcPeriod"/>
            </a:pPr>
            <a:r>
              <a:rPr lang="en-US" b="1" dirty="0">
                <a:latin typeface="Times New Roman" panose="02020603050405020304" charset="0"/>
                <a:cs typeface="Times New Roman" panose="02020603050405020304" charset="0"/>
              </a:rPr>
              <a:t> Surprising</a:t>
            </a:r>
            <a:endParaRPr lang="en-US" sz="2800" b="1" dirty="0">
              <a:latin typeface="Times New Roman" panose="02020603050405020304" charset="0"/>
              <a:cs typeface="Times New Roman" panose="02020603050405020304" charset="0"/>
            </a:endParaRPr>
          </a:p>
          <a:p>
            <a:pPr marL="514350" indent="-514350">
              <a:buFont typeface="+mj-lt"/>
              <a:buAutoNum type="alphaUcPeriod"/>
            </a:pPr>
            <a:endParaRPr lang="en-US" sz="2800" b="1" dirty="0">
              <a:latin typeface="Times New Roman" panose="02020603050405020304" charset="0"/>
              <a:cs typeface="Times New Roman" panose="02020603050405020304" charset="0"/>
            </a:endParaRPr>
          </a:p>
          <a:p>
            <a:pPr marL="0" indent="0">
              <a:buFont typeface="+mj-lt"/>
              <a:buNone/>
            </a:pPr>
            <a:endParaRPr lang="en-US" sz="2800" b="1" dirty="0">
              <a:latin typeface="Times New Roman" panose="02020603050405020304" charset="0"/>
              <a:cs typeface="Times New Roman" panose="02020603050405020304" charset="0"/>
            </a:endParaRPr>
          </a:p>
          <a:p>
            <a:pPr marL="0" indent="0">
              <a:buNone/>
            </a:pPr>
            <a:endParaRPr lang="en-US" sz="2800" b="1" dirty="0">
              <a:latin typeface="Times New Roman" panose="02020603050405020304" charset="0"/>
              <a:cs typeface="Times New Roman" panose="02020603050405020304" charset="0"/>
            </a:endParaRPr>
          </a:p>
        </p:txBody>
      </p:sp>
      <p:sp>
        <p:nvSpPr>
          <p:cNvPr id="4" name="Rectangles 3"/>
          <p:cNvSpPr/>
          <p:nvPr/>
        </p:nvSpPr>
        <p:spPr>
          <a:xfrm>
            <a:off x="0" y="278478"/>
            <a:ext cx="10249922" cy="584775"/>
          </a:xfrm>
          <a:prstGeom prst="rect">
            <a:avLst/>
          </a:prstGeom>
          <a:noFill/>
          <a:ln>
            <a:noFill/>
          </a:ln>
        </p:spPr>
        <p:txBody>
          <a:bodyPr wrap="none" rtlCol="0" anchor="t">
            <a:spAutoFit/>
          </a:bodyPr>
          <a:lstStyle/>
          <a:p>
            <a:pPr algn="ctr"/>
            <a:r>
              <a:rPr lang="en-US" altLang="zh-CN" sz="3100" b="1" dirty="0">
                <a:ln w="12700">
                  <a:solidFill>
                    <a:srgbClr val="FF0000"/>
                  </a:solidFill>
                  <a:prstDash val="solid"/>
                </a:ln>
                <a:solidFill>
                  <a:srgbClr val="FF0000"/>
                </a:solidFill>
                <a:effectLst>
                  <a:outerShdw dist="38100" dir="2640000" algn="bl" rotWithShape="0">
                    <a:schemeClr val="accent1"/>
                  </a:outerShdw>
                </a:effectLst>
              </a:rPr>
              <a:t>Read Nick's blog again and choose the best answer</a:t>
            </a:r>
          </a:p>
        </p:txBody>
      </p:sp>
      <p:sp>
        <p:nvSpPr>
          <p:cNvPr id="2" name="Multiply 1"/>
          <p:cNvSpPr/>
          <p:nvPr/>
        </p:nvSpPr>
        <p:spPr>
          <a:xfrm>
            <a:off x="9593580" y="2675255"/>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Multiply 4"/>
          <p:cNvSpPr/>
          <p:nvPr/>
        </p:nvSpPr>
        <p:spPr>
          <a:xfrm>
            <a:off x="1637665" y="506730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TextBox 5"/>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7"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6"/>
                                        </p:tgtEl>
                                        <p:attrNameLst>
                                          <p:attrName>ppt_x</p:attrName>
                                        </p:attrNameLst>
                                      </p:cBhvr>
                                      <p:tavLst>
                                        <p:tav tm="0">
                                          <p:val>
                                            <p:strVal val="ppt_x"/>
                                          </p:val>
                                        </p:tav>
                                        <p:tav tm="100000">
                                          <p:val>
                                            <p:strVal val="0-ppt_w/2"/>
                                          </p:val>
                                        </p:tav>
                                      </p:tavLst>
                                    </p:anim>
                                    <p:anim calcmode="lin" valueType="num">
                                      <p:cBhvr additive="base">
                                        <p:cTn id="12" dur="15000"/>
                                        <p:tgtEl>
                                          <p:spTgt spid="6"/>
                                        </p:tgtEl>
                                        <p:attrNameLst>
                                          <p:attrName>ppt_y</p:attrName>
                                        </p:attrNameLst>
                                      </p:cBhvr>
                                      <p:tavLst>
                                        <p:tav tm="0">
                                          <p:val>
                                            <p:strVal val="ppt_y"/>
                                          </p:val>
                                        </p:tav>
                                        <p:tav tm="100000">
                                          <p:val>
                                            <p:strVal val="ppt_y"/>
                                          </p:val>
                                        </p:tav>
                                      </p:tavLst>
                                    </p:anim>
                                    <p:set>
                                      <p:cBhvr>
                                        <p:cTn id="13" dur="1" fill="hold">
                                          <p:stCondLst>
                                            <p:cond delay="14999"/>
                                          </p:stCondLst>
                                        </p:cTn>
                                        <p:tgtEl>
                                          <p:spTgt spid="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bldLvl="0" animBg="1"/>
      <p:bldP spid="5" grpId="1"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480" y="2063750"/>
            <a:ext cx="11424920" cy="4593590"/>
          </a:xfrm>
        </p:spPr>
        <p:txBody>
          <a:bodyPr/>
          <a:lstStyle/>
          <a:p>
            <a:pPr marL="514350" indent="-514350">
              <a:buFont typeface="+mj-lt"/>
              <a:buAutoNum type="arabicParenR" startAt="5"/>
            </a:pPr>
            <a:r>
              <a:rPr lang="en-US" b="1">
                <a:solidFill>
                  <a:srgbClr val="FF0000"/>
                </a:solidFill>
                <a:latin typeface="Times New Roman" panose="02020603050405020304" charset="0"/>
                <a:cs typeface="Times New Roman" panose="02020603050405020304" charset="0"/>
              </a:rPr>
              <a:t>What do critics say about Titanic?</a:t>
            </a:r>
            <a:endParaRPr lang="en-US" b="1">
              <a:latin typeface="Times New Roman" panose="02020603050405020304" charset="0"/>
              <a:cs typeface="Times New Roman" panose="02020603050405020304" charset="0"/>
            </a:endParaRPr>
          </a:p>
          <a:p>
            <a:pPr marL="514350" indent="-514350">
              <a:buFont typeface="+mj-lt"/>
              <a:buAutoNum type="alphaUcPeriod"/>
            </a:pPr>
            <a:r>
              <a:rPr lang="en-US" b="1">
                <a:latin typeface="Times New Roman" panose="02020603050405020304" charset="0"/>
                <a:cs typeface="Times New Roman" panose="02020603050405020304" charset="0"/>
              </a:rPr>
              <a:t> You shouldn't see it.</a:t>
            </a:r>
          </a:p>
          <a:p>
            <a:pPr marL="514350" indent="-514350">
              <a:buFont typeface="+mj-lt"/>
              <a:buAutoNum type="alphaUcPeriod"/>
            </a:pPr>
            <a:r>
              <a:rPr lang="en-US" b="1">
                <a:latin typeface="Times New Roman" panose="02020603050405020304" charset="0"/>
                <a:cs typeface="Times New Roman" panose="02020603050405020304" charset="0"/>
              </a:rPr>
              <a:t> They don't like it.</a:t>
            </a:r>
          </a:p>
          <a:p>
            <a:pPr marL="514350" indent="-514350">
              <a:buFont typeface="+mj-lt"/>
              <a:buAutoNum type="alphaUcPeriod"/>
            </a:pPr>
            <a:r>
              <a:rPr lang="en-US" b="1">
                <a:latin typeface="Times New Roman" panose="02020603050405020304" charset="0"/>
                <a:cs typeface="Times New Roman" panose="02020603050405020304" charset="0"/>
              </a:rPr>
              <a:t> The film is boring.</a:t>
            </a:r>
          </a:p>
          <a:p>
            <a:pPr marL="514350" indent="-514350">
              <a:buFont typeface="+mj-lt"/>
              <a:buAutoNum type="alphaUcPeriod"/>
            </a:pPr>
            <a:r>
              <a:rPr lang="en-US" b="1">
                <a:latin typeface="Times New Roman" panose="02020603050405020304" charset="0"/>
                <a:cs typeface="Times New Roman" panose="02020603050405020304" charset="0"/>
              </a:rPr>
              <a:t> You should see it.</a:t>
            </a:r>
            <a:endParaRPr lang="en-US" sz="2800" b="1">
              <a:latin typeface="Times New Roman" panose="02020603050405020304" charset="0"/>
              <a:cs typeface="Times New Roman" panose="02020603050405020304" charset="0"/>
            </a:endParaRPr>
          </a:p>
          <a:p>
            <a:pPr marL="0" indent="0">
              <a:buFont typeface="+mj-lt"/>
              <a:buNone/>
            </a:pPr>
            <a:endParaRPr lang="en-US" sz="2800" b="1">
              <a:latin typeface="Times New Roman" panose="02020603050405020304" charset="0"/>
              <a:cs typeface="Times New Roman" panose="02020603050405020304" charset="0"/>
            </a:endParaRPr>
          </a:p>
          <a:p>
            <a:pPr marL="514350" indent="-514350">
              <a:buFont typeface="+mj-lt"/>
              <a:buAutoNum type="alphaUcPeriod"/>
            </a:pPr>
            <a:endParaRPr lang="en-US" sz="2800" b="1">
              <a:latin typeface="Times New Roman" panose="02020603050405020304" charset="0"/>
              <a:cs typeface="Times New Roman" panose="02020603050405020304" charset="0"/>
            </a:endParaRPr>
          </a:p>
          <a:p>
            <a:pPr marL="0" indent="0">
              <a:buNone/>
            </a:pPr>
            <a:endParaRPr lang="en-US" sz="2800" b="1">
              <a:latin typeface="Times New Roman" panose="02020603050405020304" charset="0"/>
              <a:cs typeface="Times New Roman" panose="02020603050405020304" charset="0"/>
            </a:endParaRPr>
          </a:p>
        </p:txBody>
      </p:sp>
      <p:sp>
        <p:nvSpPr>
          <p:cNvPr id="4" name="Rectangles 3"/>
          <p:cNvSpPr/>
          <p:nvPr/>
        </p:nvSpPr>
        <p:spPr>
          <a:xfrm>
            <a:off x="165735" y="756285"/>
            <a:ext cx="11416665" cy="645160"/>
          </a:xfrm>
          <a:prstGeom prst="rect">
            <a:avLst/>
          </a:prstGeom>
          <a:noFill/>
          <a:ln>
            <a:noFill/>
          </a:ln>
        </p:spPr>
        <p:txBody>
          <a:bodyPr wrap="none" rtlCol="0" anchor="t">
            <a:spAutoFit/>
          </a:bodyPr>
          <a:lstStyle/>
          <a:p>
            <a:pPr algn="ctr"/>
            <a:r>
              <a:rPr lang="en-US" altLang="zh-CN" sz="3600" b="1">
                <a:ln w="12700">
                  <a:solidFill>
                    <a:srgbClr val="FF0000"/>
                  </a:solidFill>
                  <a:prstDash val="solid"/>
                </a:ln>
                <a:solidFill>
                  <a:srgbClr val="FF0000"/>
                </a:solidFill>
                <a:effectLst>
                  <a:outerShdw dist="38100" dir="2640000" algn="bl" rotWithShape="0">
                    <a:schemeClr val="accent1"/>
                  </a:outerShdw>
                </a:effectLst>
              </a:rPr>
              <a:t>Read Nick's blog again and choose the best answer</a:t>
            </a:r>
          </a:p>
        </p:txBody>
      </p:sp>
      <p:sp>
        <p:nvSpPr>
          <p:cNvPr id="2" name="Multiply 1"/>
          <p:cNvSpPr/>
          <p:nvPr/>
        </p:nvSpPr>
        <p:spPr>
          <a:xfrm>
            <a:off x="4006850" y="4475480"/>
            <a:ext cx="458470" cy="436245"/>
          </a:xfrm>
          <a:prstGeom prst="mathMultiply">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TextBox 4"/>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6"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5"/>
                                        </p:tgtEl>
                                        <p:attrNameLst>
                                          <p:attrName>ppt_x</p:attrName>
                                        </p:attrNameLst>
                                      </p:cBhvr>
                                      <p:tavLst>
                                        <p:tav tm="0">
                                          <p:val>
                                            <p:strVal val="ppt_x"/>
                                          </p:val>
                                        </p:tav>
                                        <p:tav tm="100000">
                                          <p:val>
                                            <p:strVal val="0-ppt_w/2"/>
                                          </p:val>
                                        </p:tav>
                                      </p:tavLst>
                                    </p:anim>
                                    <p:anim calcmode="lin" valueType="num">
                                      <p:cBhvr additive="base">
                                        <p:cTn id="12" dur="15000"/>
                                        <p:tgtEl>
                                          <p:spTgt spid="5"/>
                                        </p:tgtEl>
                                        <p:attrNameLst>
                                          <p:attrName>ppt_y</p:attrName>
                                        </p:attrNameLst>
                                      </p:cBhvr>
                                      <p:tavLst>
                                        <p:tav tm="0">
                                          <p:val>
                                            <p:strVal val="ppt_y"/>
                                          </p:val>
                                        </p:tav>
                                        <p:tav tm="100000">
                                          <p:val>
                                            <p:strVal val="ppt_y"/>
                                          </p:val>
                                        </p:tav>
                                      </p:tavLst>
                                    </p:anim>
                                    <p:set>
                                      <p:cBhvr>
                                        <p:cTn id="13" dur="1" fill="hold">
                                          <p:stCondLst>
                                            <p:cond delay="14999"/>
                                          </p:stCondLst>
                                        </p:cTn>
                                        <p:tgtEl>
                                          <p:spTgt spid="5"/>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0" y="1691005"/>
            <a:ext cx="11296650" cy="4973320"/>
          </a:xfrm>
        </p:spPr>
        <p:txBody>
          <a:bodyPr>
            <a:scene3d>
              <a:camera prst="orthographicFront"/>
              <a:lightRig rig="threePt" dir="t"/>
            </a:scene3d>
          </a:bodyPr>
          <a:lstStyle/>
          <a:p>
            <a:pPr marL="0" indent="0" algn="ctr">
              <a:buNone/>
            </a:pPr>
            <a:r>
              <a:rPr lang="en-US" sz="2800" b="1">
                <a:ln/>
                <a:solidFill>
                  <a:schemeClr val="accent1"/>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PIRATES OF SOUTHEAST ASIA</a:t>
            </a:r>
          </a:p>
          <a:p>
            <a:pPr marL="0" indent="0" algn="just">
              <a:buNone/>
            </a:pPr>
            <a:r>
              <a:rPr lang="en-US" sz="2800" b="1">
                <a:ln/>
                <a:gradFill>
                  <a:gsLst>
                    <a:gs pos="0">
                      <a:srgbClr val="012D86"/>
                    </a:gs>
                    <a:gs pos="100000">
                      <a:srgbClr val="0E2557"/>
                    </a:gs>
                  </a:gsLst>
                  <a:lin scaled="0"/>
                </a:gra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Documentary: </a:t>
            </a:r>
            <a:r>
              <a:rPr lang="en-US" sz="2800" b="1">
                <a:ln/>
                <a:solidFill>
                  <a:schemeClr val="tx1">
                    <a:lumMod val="95000"/>
                    <a:lumOff val="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About modern day pirates in Indonesia and Malaysia who attack other ships.</a:t>
            </a:r>
          </a:p>
          <a:p>
            <a:pPr marL="0" indent="0" algn="just">
              <a:buNone/>
            </a:pPr>
            <a:r>
              <a:rPr lang="en-US" sz="2800" b="1">
                <a:ln/>
                <a:solidFill>
                  <a:schemeClr val="tx1">
                    <a:lumMod val="95000"/>
                    <a:lumOff val="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It stars Peter O' Toole as the voice of the narrator.</a:t>
            </a:r>
          </a:p>
          <a:p>
            <a:pPr marL="0" indent="0" algn="just">
              <a:buNone/>
            </a:pPr>
            <a:r>
              <a:rPr lang="en-US" sz="2800" b="1">
                <a:ln/>
                <a:solidFill>
                  <a:schemeClr val="tx1">
                    <a:lumMod val="95000"/>
                    <a:lumOff val="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Critics say the film is shocking but it is a must-see.</a:t>
            </a:r>
          </a:p>
          <a:p>
            <a:pPr marL="0" indent="0" algn="just">
              <a:buNone/>
            </a:pPr>
            <a:r>
              <a:rPr lang="en-US" sz="2800" b="1">
                <a:ln/>
                <a:solidFill>
                  <a:schemeClr val="tx1">
                    <a:lumMod val="95000"/>
                    <a:lumOff val="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rPr>
              <a:t>Showtimes: 8.15 p.m at Broadway Theater.</a:t>
            </a:r>
          </a:p>
          <a:p>
            <a:pPr marL="0" indent="0" algn="just">
              <a:buNone/>
            </a:pPr>
            <a:endParaRPr lang="en-US" sz="2800" b="1">
              <a:ln/>
              <a:solidFill>
                <a:schemeClr val="tx1">
                  <a:lumMod val="95000"/>
                  <a:lumOff val="5000"/>
                </a:schemeClr>
              </a:solidFill>
              <a:effectLst>
                <a:outerShdw blurRad="38100" dist="25400" dir="5400000" algn="ctr" rotWithShape="0">
                  <a:srgbClr val="6E747A">
                    <a:alpha val="43000"/>
                  </a:srgbClr>
                </a:outerShdw>
              </a:effectLst>
              <a:latin typeface="Times New Roman" panose="02020603050405020304" charset="0"/>
              <a:cs typeface="Times New Roman" panose="02020603050405020304" charset="0"/>
            </a:endParaRPr>
          </a:p>
        </p:txBody>
      </p:sp>
      <p:sp>
        <p:nvSpPr>
          <p:cNvPr id="4" name="Title 3"/>
          <p:cNvSpPr>
            <a:spLocks noGrp="1"/>
          </p:cNvSpPr>
          <p:nvPr>
            <p:ph type="title"/>
          </p:nvPr>
        </p:nvSpPr>
        <p:spPr>
          <a:xfrm>
            <a:off x="497840" y="100965"/>
            <a:ext cx="3669030" cy="471805"/>
          </a:xfrm>
        </p:spPr>
        <p:txBody>
          <a:bodyPr/>
          <a:lstStyle/>
          <a:p>
            <a:r>
              <a:rPr lang="en-US" sz="4000">
                <a:ln w="12700">
                  <a:solidFill>
                    <a:srgbClr val="FF0000"/>
                  </a:solidFill>
                  <a:prstDash val="solid"/>
                </a:ln>
                <a:solidFill>
                  <a:srgbClr val="FF0000"/>
                </a:solidFill>
                <a:effectLst>
                  <a:outerShdw dist="38100" dir="2640000" algn="bl" rotWithShape="0">
                    <a:schemeClr val="accent1"/>
                  </a:outerShdw>
                </a:effectLst>
              </a:rPr>
              <a:t>SPEAKING</a:t>
            </a:r>
          </a:p>
        </p:txBody>
      </p:sp>
      <p:sp>
        <p:nvSpPr>
          <p:cNvPr id="5" name="Title 1"/>
          <p:cNvSpPr>
            <a:spLocks noGrp="1"/>
          </p:cNvSpPr>
          <p:nvPr/>
        </p:nvSpPr>
        <p:spPr>
          <a:xfrm>
            <a:off x="8890" y="712470"/>
            <a:ext cx="10972800" cy="977900"/>
          </a:xfrm>
          <a:prstGeom prst="rect">
            <a:avLst/>
          </a:prstGeom>
          <a:noFill/>
          <a:ln w="9525">
            <a:noFill/>
          </a:ln>
        </p:spPr>
        <p:txBody>
          <a:bodyPr anchor="ctr"/>
          <a:lst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3200">
                <a:ln w="12700">
                  <a:solidFill>
                    <a:srgbClr val="FF0000"/>
                  </a:solidFill>
                  <a:prstDash val="solid"/>
                </a:ln>
                <a:solidFill>
                  <a:srgbClr val="FF0000"/>
                </a:solidFill>
                <a:effectLst>
                  <a:outerShdw dist="38100" dir="2640000" algn="bl" rotWithShape="0">
                    <a:schemeClr val="accent1"/>
                  </a:outerShdw>
                </a:effectLst>
                <a:latin typeface="Times New Roman" panose="02020603050405020304" charset="0"/>
                <a:cs typeface="Times New Roman" panose="02020603050405020304" charset="0"/>
              </a:rPr>
              <a:t>3.  Look at the film posters below. Work in pairs. Talk about the films you would/ wouldn't like to see.</a:t>
            </a:r>
          </a:p>
        </p:txBody>
      </p:sp>
      <p:sp>
        <p:nvSpPr>
          <p:cNvPr id="6" name="Rectangles 5"/>
          <p:cNvSpPr/>
          <p:nvPr/>
        </p:nvSpPr>
        <p:spPr>
          <a:xfrm>
            <a:off x="582930" y="4619625"/>
            <a:ext cx="7818755" cy="414655"/>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1. What film would you like to see?</a:t>
            </a:r>
          </a:p>
        </p:txBody>
      </p:sp>
      <p:sp>
        <p:nvSpPr>
          <p:cNvPr id="7" name="Rectangles 6"/>
          <p:cNvSpPr/>
          <p:nvPr/>
        </p:nvSpPr>
        <p:spPr>
          <a:xfrm>
            <a:off x="582930" y="5034280"/>
            <a:ext cx="7818755" cy="414655"/>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2. What is it about?</a:t>
            </a:r>
          </a:p>
        </p:txBody>
      </p:sp>
      <p:sp>
        <p:nvSpPr>
          <p:cNvPr id="8" name="Rectangles 7"/>
          <p:cNvSpPr/>
          <p:nvPr/>
        </p:nvSpPr>
        <p:spPr>
          <a:xfrm>
            <a:off x="582930" y="5448935"/>
            <a:ext cx="7818755" cy="414655"/>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3. Who does it star?</a:t>
            </a:r>
          </a:p>
        </p:txBody>
      </p:sp>
      <p:sp>
        <p:nvSpPr>
          <p:cNvPr id="9" name="Rectangles 8"/>
          <p:cNvSpPr/>
          <p:nvPr/>
        </p:nvSpPr>
        <p:spPr>
          <a:xfrm>
            <a:off x="582930" y="5863590"/>
            <a:ext cx="7818755" cy="414655"/>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4. What do critics say about the film?</a:t>
            </a:r>
          </a:p>
        </p:txBody>
      </p:sp>
      <p:sp>
        <p:nvSpPr>
          <p:cNvPr id="10" name="Rectangles 9"/>
          <p:cNvSpPr/>
          <p:nvPr/>
        </p:nvSpPr>
        <p:spPr>
          <a:xfrm>
            <a:off x="582930" y="6278245"/>
            <a:ext cx="7818755" cy="414655"/>
          </a:xfrm>
          <a:prstGeom prst="rect">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lumMod val="95000"/>
                    <a:lumOff val="5000"/>
                  </a:schemeClr>
                </a:solidFill>
                <a:effectLst/>
                <a:latin typeface="Times New Roman" panose="02020603050405020304" charset="0"/>
                <a:ea typeface="SimSun" panose="02010600030101010101" pitchFamily="2" charset="-122"/>
                <a:cs typeface="Times New Roman" panose="02020603050405020304" charset="0"/>
              </a:rPr>
              <a:t>5. When and where does it show?</a:t>
            </a:r>
          </a:p>
        </p:txBody>
      </p:sp>
      <p:pic>
        <p:nvPicPr>
          <p:cNvPr id="13" name="Content Placeholder 12" descr="images"/>
          <p:cNvPicPr>
            <a:picLocks noGrp="1" noChangeAspect="1"/>
          </p:cNvPicPr>
          <p:nvPr>
            <p:ph sz="half" idx="2"/>
          </p:nvPr>
        </p:nvPicPr>
        <p:blipFill>
          <a:blip r:embed="rId2"/>
          <a:stretch>
            <a:fillRect/>
          </a:stretch>
        </p:blipFill>
        <p:spPr>
          <a:xfrm rot="20640000">
            <a:off x="8782685" y="3100705"/>
            <a:ext cx="1751965" cy="1933575"/>
          </a:xfrm>
          <a:prstGeom prst="rect">
            <a:avLst/>
          </a:prstGeom>
        </p:spPr>
      </p:pic>
      <p:sp>
        <p:nvSpPr>
          <p:cNvPr id="11" name="TextBox 10"/>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12"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2"/>
                                        </p:tgtEl>
                                        <p:attrNameLst>
                                          <p:attrName>style.color</p:attrName>
                                        </p:attrNameLst>
                                      </p:cBhvr>
                                      <p:by>
                                        <p:hsl h="7200000" s="0" l="0"/>
                                      </p:by>
                                    </p:animClr>
                                    <p:animClr clrSpc="hsl" dir="cw">
                                      <p:cBhvr>
                                        <p:cTn id="7" dur="500" fill="hold"/>
                                        <p:tgtEl>
                                          <p:spTgt spid="12"/>
                                        </p:tgtEl>
                                        <p:attrNameLst>
                                          <p:attrName>fillcolor</p:attrName>
                                        </p:attrNameLst>
                                      </p:cBhvr>
                                      <p:by>
                                        <p:hsl h="7200000" s="0" l="0"/>
                                      </p:by>
                                    </p:animClr>
                                    <p:animClr clrSpc="hsl" dir="cw">
                                      <p:cBhvr>
                                        <p:cTn id="8" dur="500" fill="hold"/>
                                        <p:tgtEl>
                                          <p:spTgt spid="12"/>
                                        </p:tgtEl>
                                        <p:attrNameLst>
                                          <p:attrName>stroke.color</p:attrName>
                                        </p:attrNameLst>
                                      </p:cBhvr>
                                      <p:by>
                                        <p:hsl h="7200000" s="0" l="0"/>
                                      </p:by>
                                    </p:animClr>
                                    <p:set>
                                      <p:cBhvr>
                                        <p:cTn id="9" dur="500" fill="hold"/>
                                        <p:tgtEl>
                                          <p:spTgt spid="12"/>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11"/>
                                        </p:tgtEl>
                                        <p:attrNameLst>
                                          <p:attrName>ppt_x</p:attrName>
                                        </p:attrNameLst>
                                      </p:cBhvr>
                                      <p:tavLst>
                                        <p:tav tm="0">
                                          <p:val>
                                            <p:strVal val="ppt_x"/>
                                          </p:val>
                                        </p:tav>
                                        <p:tav tm="100000">
                                          <p:val>
                                            <p:strVal val="0-ppt_w/2"/>
                                          </p:val>
                                        </p:tav>
                                      </p:tavLst>
                                    </p:anim>
                                    <p:anim calcmode="lin" valueType="num">
                                      <p:cBhvr additive="base">
                                        <p:cTn id="12" dur="15000"/>
                                        <p:tgtEl>
                                          <p:spTgt spid="11"/>
                                        </p:tgtEl>
                                        <p:attrNameLst>
                                          <p:attrName>ppt_y</p:attrName>
                                        </p:attrNameLst>
                                      </p:cBhvr>
                                      <p:tavLst>
                                        <p:tav tm="0">
                                          <p:val>
                                            <p:strVal val="ppt_y"/>
                                          </p:val>
                                        </p:tav>
                                        <p:tav tm="100000">
                                          <p:val>
                                            <p:strVal val="ppt_y"/>
                                          </p:val>
                                        </p:tav>
                                      </p:tavLst>
                                    </p:anim>
                                    <p:set>
                                      <p:cBhvr>
                                        <p:cTn id="13" dur="1" fill="hold">
                                          <p:stCondLst>
                                            <p:cond delay="14999"/>
                                          </p:stCondLst>
                                        </p:cTn>
                                        <p:tgtEl>
                                          <p:spTgt spid="11"/>
                                        </p:tgtEl>
                                        <p:attrNameLst>
                                          <p:attrName>style.visibility</p:attrName>
                                        </p:attrNameLst>
                                      </p:cBhvr>
                                      <p:to>
                                        <p:strVal val="hidden"/>
                                      </p:to>
                                    </p:se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linds(horizontal)">
                                      <p:cBhvr>
                                        <p:cTn id="26" dur="500"/>
                                        <p:tgtEl>
                                          <p:spTgt spid="3">
                                            <p:txEl>
                                              <p:pRg st="0" end="0"/>
                                            </p:txEl>
                                          </p:spTgt>
                                        </p:tgtEl>
                                      </p:cBhvr>
                                    </p:animEffect>
                                  </p:childTnLst>
                                </p:cTn>
                              </p:par>
                            </p:childTnLst>
                          </p:cTn>
                        </p:par>
                        <p:par>
                          <p:cTn id="27" fill="hold">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blinds(horizontal)">
                                      <p:cBhvr>
                                        <p:cTn id="30" dur="500"/>
                                        <p:tgtEl>
                                          <p:spTgt spid="3">
                                            <p:txEl>
                                              <p:pRg st="1" end="1"/>
                                            </p:txEl>
                                          </p:spTgt>
                                        </p:tgtEl>
                                      </p:cBhvr>
                                    </p:animEffect>
                                  </p:childTnLst>
                                </p:cTn>
                              </p:par>
                            </p:childTnLst>
                          </p:cTn>
                        </p:par>
                        <p:par>
                          <p:cTn id="31" fill="hold">
                            <p:stCondLst>
                              <p:cond delay="1000"/>
                            </p:stCondLst>
                            <p:childTnLst>
                              <p:par>
                                <p:cTn id="32" presetID="3" presetClass="entr" presetSubtype="10" fill="hold" grpId="0" nodeType="after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blinds(horizontal)">
                                      <p:cBhvr>
                                        <p:cTn id="34" dur="500"/>
                                        <p:tgtEl>
                                          <p:spTgt spid="3">
                                            <p:txEl>
                                              <p:pRg st="2" end="2"/>
                                            </p:txEl>
                                          </p:spTgt>
                                        </p:tgtEl>
                                      </p:cBhvr>
                                    </p:animEffect>
                                  </p:childTnLst>
                                </p:cTn>
                              </p:par>
                            </p:childTnLst>
                          </p:cTn>
                        </p:par>
                        <p:par>
                          <p:cTn id="35" fill="hold">
                            <p:stCondLst>
                              <p:cond delay="1500"/>
                            </p:stCondLst>
                            <p:childTnLst>
                              <p:par>
                                <p:cTn id="36" presetID="3" presetClass="entr" presetSubtype="10" fill="hold" grpId="0" nodeType="after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blinds(horizontal)">
                                      <p:cBhvr>
                                        <p:cTn id="38" dur="500"/>
                                        <p:tgtEl>
                                          <p:spTgt spid="3">
                                            <p:txEl>
                                              <p:pRg st="3" end="3"/>
                                            </p:txEl>
                                          </p:spTgt>
                                        </p:tgtEl>
                                      </p:cBhvr>
                                    </p:animEffect>
                                  </p:childTnLst>
                                </p:cTn>
                              </p:par>
                            </p:childTnLst>
                          </p:cTn>
                        </p:par>
                        <p:par>
                          <p:cTn id="39" fill="hold">
                            <p:stCondLst>
                              <p:cond delay="2000"/>
                            </p:stCondLst>
                            <p:childTnLst>
                              <p:par>
                                <p:cTn id="40" presetID="3" presetClass="entr" presetSubtype="10" fill="hold" grpId="0" nodeType="after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blinds(horizontal)">
                                      <p:cBhvr>
                                        <p:cTn id="42" dur="500"/>
                                        <p:tgtEl>
                                          <p:spTgt spid="3">
                                            <p:txEl>
                                              <p:pRg st="4" end="4"/>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linds(horizontal)">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linds(horizontal)">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blinds(horizontal)">
                                      <p:cBhvr>
                                        <p:cTn id="55" dur="500"/>
                                        <p:tgtEl>
                                          <p:spTgt spid="7"/>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blinds(horizontal)">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blinds(horizontal)">
                                      <p:cBhvr>
                                        <p:cTn id="65" dur="5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blinds(horizontal)">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4" grpId="1"/>
      <p:bldP spid="5" grpId="0"/>
      <p:bldP spid="5" grpId="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66065" y="1174750"/>
            <a:ext cx="7092315" cy="5455920"/>
          </a:xfrm>
          <a:solidFill>
            <a:srgbClr val="FFC000"/>
          </a:solidFill>
        </p:spPr>
        <p:txBody>
          <a:bodyPr/>
          <a:lstStyle/>
          <a:p>
            <a:pPr marL="0" indent="0" algn="ctr">
              <a:buNone/>
            </a:pPr>
            <a:r>
              <a:rPr lang="en-US" b="1" u="sng">
                <a:solidFill>
                  <a:schemeClr val="tx1">
                    <a:lumMod val="95000"/>
                    <a:lumOff val="5000"/>
                  </a:schemeClr>
                </a:solidFill>
                <a:latin typeface="Times New Roman" panose="02020603050405020304" charset="0"/>
                <a:cs typeface="Times New Roman" panose="02020603050405020304" charset="0"/>
              </a:rPr>
              <a:t>BIG BEN DOWN</a:t>
            </a:r>
            <a:endParaRPr lang="en-US" b="1">
              <a:latin typeface="Times New Roman" panose="02020603050405020304" charset="0"/>
              <a:cs typeface="Times New Roman" panose="02020603050405020304" charset="0"/>
            </a:endParaRPr>
          </a:p>
          <a:p>
            <a:pPr marL="0" indent="0" algn="just">
              <a:buNone/>
            </a:pPr>
            <a:r>
              <a:rPr lang="en-US" sz="3600" b="1">
                <a:latin typeface="Times New Roman" panose="02020603050405020304" charset="0"/>
                <a:cs typeface="Times New Roman" panose="02020603050405020304" charset="0"/>
              </a:rPr>
              <a:t>Action:</a:t>
            </a:r>
            <a:r>
              <a:rPr lang="en-US" b="1">
                <a:latin typeface="Times New Roman" panose="02020603050405020304" charset="0"/>
                <a:cs typeface="Times New Roman" panose="02020603050405020304" charset="0"/>
              </a:rPr>
              <a:t> about a group of terrorists who take control of Big Ben, and threaten to blow it up.</a:t>
            </a:r>
          </a:p>
          <a:p>
            <a:pPr marL="0" indent="0" algn="just">
              <a:buNone/>
            </a:pPr>
            <a:r>
              <a:rPr lang="en-US" b="1">
                <a:latin typeface="Times New Roman" panose="02020603050405020304" charset="0"/>
                <a:cs typeface="Times New Roman" panose="02020603050405020304" charset="0"/>
              </a:rPr>
              <a:t>It stars Bruce Willis as a New York cop on holiday in London.</a:t>
            </a:r>
          </a:p>
          <a:p>
            <a:pPr marL="0" indent="0" algn="just">
              <a:buNone/>
            </a:pPr>
            <a:r>
              <a:rPr lang="en-US" b="1">
                <a:latin typeface="Times New Roman" panose="02020603050405020304" charset="0"/>
                <a:cs typeface="Times New Roman" panose="02020603050405020304" charset="0"/>
              </a:rPr>
              <a:t>Critics say the film is violent and gripping.</a:t>
            </a:r>
          </a:p>
          <a:p>
            <a:pPr marL="0" indent="0" algn="just">
              <a:buNone/>
            </a:pPr>
            <a:r>
              <a:rPr lang="en-US" b="1">
                <a:latin typeface="Times New Roman" panose="02020603050405020304" charset="0"/>
                <a:cs typeface="Times New Roman" panose="02020603050405020304" charset="0"/>
              </a:rPr>
              <a:t>Showtimes: 3.30 p.m and 8.30 p.m daily at Kim Dong cinema.</a:t>
            </a:r>
          </a:p>
        </p:txBody>
      </p:sp>
      <p:sp>
        <p:nvSpPr>
          <p:cNvPr id="5" name="Title 1"/>
          <p:cNvSpPr>
            <a:spLocks noGrp="1"/>
          </p:cNvSpPr>
          <p:nvPr/>
        </p:nvSpPr>
        <p:spPr>
          <a:xfrm>
            <a:off x="266065" y="294822"/>
            <a:ext cx="11386185" cy="977900"/>
          </a:xfrm>
          <a:prstGeom prst="rect">
            <a:avLst/>
          </a:prstGeom>
          <a:noFill/>
          <a:ln w="9525">
            <a:noFill/>
          </a:ln>
        </p:spPr>
        <p:txBody>
          <a:bodyPr anchor="ctr"/>
          <a:lst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a:lstStyle>
          <a:p>
            <a:r>
              <a:rPr lang="en-US" sz="3200" dirty="0">
                <a:ln w="12700">
                  <a:solidFill>
                    <a:srgbClr val="FF0000"/>
                  </a:solidFill>
                  <a:prstDash val="solid"/>
                </a:ln>
                <a:solidFill>
                  <a:srgbClr val="FF0000"/>
                </a:solidFill>
                <a:effectLst>
                  <a:outerShdw dist="38100" dir="2640000" algn="bl" rotWithShape="0">
                    <a:schemeClr val="accent1"/>
                  </a:outerShdw>
                </a:effectLst>
                <a:latin typeface="Times New Roman" panose="02020603050405020304" charset="0"/>
                <a:cs typeface="Times New Roman" panose="02020603050405020304" charset="0"/>
              </a:rPr>
              <a:t>Work in pairs  to talk about the film you would/ wouldn't like to see.</a:t>
            </a:r>
          </a:p>
        </p:txBody>
      </p:sp>
      <p:pic>
        <p:nvPicPr>
          <p:cNvPr id="8" name="Content Placeholder 7" descr="die-hard-movie-poster"/>
          <p:cNvPicPr>
            <a:picLocks noGrp="1" noChangeAspect="1"/>
          </p:cNvPicPr>
          <p:nvPr>
            <p:ph sz="half" idx="2"/>
          </p:nvPr>
        </p:nvPicPr>
        <p:blipFill>
          <a:blip r:embed="rId2"/>
          <a:stretch>
            <a:fillRect/>
          </a:stretch>
        </p:blipFill>
        <p:spPr>
          <a:xfrm>
            <a:off x="7358380" y="1174750"/>
            <a:ext cx="3058795" cy="5455920"/>
          </a:xfrm>
          <a:prstGeom prst="rect">
            <a:avLst/>
          </a:prstGeom>
        </p:spPr>
      </p:pic>
      <p:sp>
        <p:nvSpPr>
          <p:cNvPr id="7" name="TextBox 6"/>
          <p:cNvSpPr txBox="1"/>
          <p:nvPr/>
        </p:nvSpPr>
        <p:spPr>
          <a:xfrm>
            <a:off x="8472611" y="6432153"/>
            <a:ext cx="9836839" cy="36933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defRPr/>
            </a:pPr>
            <a:r>
              <a:rPr lang="en-GB" dirty="0">
                <a:solidFill>
                  <a:srgbClr val="FFFFFF"/>
                </a:solidFill>
              </a:rPr>
              <a:t>    Welcome all the </a:t>
            </a:r>
            <a:r>
              <a:rPr lang="vi-VN" dirty="0">
                <a:solidFill>
                  <a:srgbClr val="FFFFFF"/>
                </a:solidFill>
              </a:rPr>
              <a:t>student</a:t>
            </a:r>
            <a:r>
              <a:rPr lang="en-GB" dirty="0">
                <a:solidFill>
                  <a:srgbClr val="FFFFFF"/>
                </a:solidFill>
              </a:rPr>
              <a:t>s to </a:t>
            </a:r>
            <a:r>
              <a:rPr lang="vi-VN" dirty="0">
                <a:solidFill>
                  <a:srgbClr val="FFFFFF"/>
                </a:solidFill>
              </a:rPr>
              <a:t>the lessons of English group - </a:t>
            </a:r>
            <a:r>
              <a:rPr lang="en-GB" dirty="0">
                <a:solidFill>
                  <a:srgbClr val="FFFFFF"/>
                </a:solidFill>
              </a:rPr>
              <a:t>My </a:t>
            </a:r>
            <a:r>
              <a:rPr lang="en-GB" dirty="0" err="1">
                <a:solidFill>
                  <a:srgbClr val="FFFFFF"/>
                </a:solidFill>
              </a:rPr>
              <a:t>Thanh</a:t>
            </a:r>
            <a:r>
              <a:rPr lang="en-GB" dirty="0">
                <a:solidFill>
                  <a:srgbClr val="FFFFFF"/>
                </a:solidFill>
              </a:rPr>
              <a:t> Secondary school.</a:t>
            </a:r>
            <a:endParaRPr lang="en-US" dirty="0">
              <a:solidFill>
                <a:srgbClr val="FFFFFF"/>
              </a:solidFill>
            </a:endParaRPr>
          </a:p>
        </p:txBody>
      </p:sp>
      <p:sp>
        <p:nvSpPr>
          <p:cNvPr id="9" name="WordArt 21"/>
          <p:cNvSpPr>
            <a:spLocks noChangeArrowheads="1" noChangeShapeType="1" noTextEdit="1"/>
          </p:cNvSpPr>
          <p:nvPr/>
        </p:nvSpPr>
        <p:spPr bwMode="auto">
          <a:xfrm>
            <a:off x="10127240" y="93436"/>
            <a:ext cx="1981200" cy="609600"/>
          </a:xfrm>
          <a:prstGeom prst="rect">
            <a:avLst/>
          </a:prstGeom>
        </p:spPr>
        <p:txBody>
          <a:bodyPr wrap="none" fromWordArt="1">
            <a:prstTxWarp prst="textTriangle">
              <a:avLst>
                <a:gd name="adj" fmla="val 50000"/>
              </a:avLst>
            </a:prstTxWarp>
          </a:bodyPr>
          <a:lstStyle/>
          <a:p>
            <a:pPr algn="ctr"/>
            <a:r>
              <a:rPr lang="en-US" sz="3600" b="1" kern="10" dirty="0">
                <a:ln w="9525">
                  <a:solidFill>
                    <a:schemeClr val="bg1"/>
                  </a:solidFill>
                  <a:round/>
                  <a:headEnd/>
                  <a:tailEnd/>
                </a:ln>
                <a:solidFill>
                  <a:srgbClr val="0000FF"/>
                </a:solidFill>
                <a:latin typeface="Arial Black" panose="020B0A04020102020204" pitchFamily="34" charset="0"/>
              </a:rPr>
              <a:t>English group</a:t>
            </a:r>
          </a:p>
          <a:p>
            <a:pPr algn="ctr"/>
            <a:r>
              <a:rPr lang="en-US" sz="3600" b="1" kern="10" dirty="0" err="1">
                <a:ln w="9525">
                  <a:solidFill>
                    <a:schemeClr val="bg1"/>
                  </a:solidFill>
                  <a:round/>
                  <a:headEnd/>
                  <a:tailEnd/>
                </a:ln>
                <a:solidFill>
                  <a:srgbClr val="0000FF"/>
                </a:solidFill>
                <a:latin typeface="Arial Black" panose="020B0A04020102020204" pitchFamily="34" charset="0"/>
              </a:rPr>
              <a:t>Mythanh</a:t>
            </a:r>
            <a:r>
              <a:rPr lang="en-US" sz="3600" b="1" kern="10" dirty="0">
                <a:ln w="9525">
                  <a:solidFill>
                    <a:schemeClr val="bg1"/>
                  </a:solidFill>
                  <a:round/>
                  <a:headEnd/>
                  <a:tailEnd/>
                </a:ln>
                <a:solidFill>
                  <a:srgbClr val="0000FF"/>
                </a:solidFill>
                <a:latin typeface="Arial Black" panose="020B0A04020102020204" pitchFamily="34" charset="0"/>
              </a:rPr>
              <a:t> secondary school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9"/>
                                        </p:tgtEl>
                                        <p:attrNameLst>
                                          <p:attrName>style.color</p:attrName>
                                        </p:attrNameLst>
                                      </p:cBhvr>
                                      <p:by>
                                        <p:hsl h="7200000" s="0" l="0"/>
                                      </p:by>
                                    </p:animClr>
                                    <p:animClr clrSpc="hsl" dir="cw">
                                      <p:cBhvr>
                                        <p:cTn id="7" dur="500" fill="hold"/>
                                        <p:tgtEl>
                                          <p:spTgt spid="9"/>
                                        </p:tgtEl>
                                        <p:attrNameLst>
                                          <p:attrName>fillcolor</p:attrName>
                                        </p:attrNameLst>
                                      </p:cBhvr>
                                      <p:by>
                                        <p:hsl h="7200000" s="0" l="0"/>
                                      </p:by>
                                    </p:animClr>
                                    <p:animClr clrSpc="hsl" dir="cw">
                                      <p:cBhvr>
                                        <p:cTn id="8" dur="500" fill="hold"/>
                                        <p:tgtEl>
                                          <p:spTgt spid="9"/>
                                        </p:tgtEl>
                                        <p:attrNameLst>
                                          <p:attrName>stroke.color</p:attrName>
                                        </p:attrNameLst>
                                      </p:cBhvr>
                                      <p:by>
                                        <p:hsl h="7200000" s="0" l="0"/>
                                      </p:by>
                                    </p:animClr>
                                    <p:set>
                                      <p:cBhvr>
                                        <p:cTn id="9" dur="500" fill="hold"/>
                                        <p:tgtEl>
                                          <p:spTgt spid="9"/>
                                        </p:tgtEl>
                                        <p:attrNameLst>
                                          <p:attrName>fill.type</p:attrName>
                                        </p:attrNameLst>
                                      </p:cBhvr>
                                      <p:to>
                                        <p:strVal val="solid"/>
                                      </p:to>
                                    </p:set>
                                  </p:childTnLst>
                                </p:cTn>
                              </p:par>
                              <p:par>
                                <p:cTn id="10" presetID="2" presetClass="exit" presetSubtype="8" repeatCount="indefinite" fill="hold" nodeType="withEffect">
                                  <p:stCondLst>
                                    <p:cond delay="0"/>
                                  </p:stCondLst>
                                  <p:childTnLst>
                                    <p:anim calcmode="lin" valueType="num">
                                      <p:cBhvr additive="base">
                                        <p:cTn id="11" dur="15000"/>
                                        <p:tgtEl>
                                          <p:spTgt spid="7"/>
                                        </p:tgtEl>
                                        <p:attrNameLst>
                                          <p:attrName>ppt_x</p:attrName>
                                        </p:attrNameLst>
                                      </p:cBhvr>
                                      <p:tavLst>
                                        <p:tav tm="0">
                                          <p:val>
                                            <p:strVal val="ppt_x"/>
                                          </p:val>
                                        </p:tav>
                                        <p:tav tm="100000">
                                          <p:val>
                                            <p:strVal val="0-ppt_w/2"/>
                                          </p:val>
                                        </p:tav>
                                      </p:tavLst>
                                    </p:anim>
                                    <p:anim calcmode="lin" valueType="num">
                                      <p:cBhvr additive="base">
                                        <p:cTn id="12" dur="15000"/>
                                        <p:tgtEl>
                                          <p:spTgt spid="7"/>
                                        </p:tgtEl>
                                        <p:attrNameLst>
                                          <p:attrName>ppt_y</p:attrName>
                                        </p:attrNameLst>
                                      </p:cBhvr>
                                      <p:tavLst>
                                        <p:tav tm="0">
                                          <p:val>
                                            <p:strVal val="ppt_y"/>
                                          </p:val>
                                        </p:tav>
                                        <p:tav tm="100000">
                                          <p:val>
                                            <p:strVal val="ppt_y"/>
                                          </p:val>
                                        </p:tav>
                                      </p:tavLst>
                                    </p:anim>
                                    <p:set>
                                      <p:cBhvr>
                                        <p:cTn id="13" dur="1" fill="hold">
                                          <p:stCondLst>
                                            <p:cond delay="14999"/>
                                          </p:stCondLst>
                                        </p:cTn>
                                        <p:tgtEl>
                                          <p:spTgt spid="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par>
                          <p:cTn id="19" fill="hold">
                            <p:stCondLst>
                              <p:cond delay="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3">
                                            <p:bg/>
                                          </p:spTgt>
                                        </p:tgtEl>
                                        <p:attrNameLst>
                                          <p:attrName>style.visibility</p:attrName>
                                        </p:attrNameLst>
                                      </p:cBhvr>
                                      <p:to>
                                        <p:strVal val="visible"/>
                                      </p:to>
                                    </p:set>
                                    <p:animEffect transition="in" filter="blinds(horizontal)">
                                      <p:cBhvr>
                                        <p:cTn id="25" dur="500"/>
                                        <p:tgtEl>
                                          <p:spTgt spid="3">
                                            <p:bg/>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blinds(horizontal)">
                                      <p:cBhvr>
                                        <p:cTn id="28" dur="500"/>
                                        <p:tgtEl>
                                          <p:spTgt spid="3">
                                            <p:txEl>
                                              <p:pRg st="0" end="0"/>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blinds(horizontal)">
                                      <p:cBhvr>
                                        <p:cTn id="31" dur="500"/>
                                        <p:tgtEl>
                                          <p:spTgt spid="3">
                                            <p:txEl>
                                              <p:pRg st="1" end="1"/>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blinds(horizontal)">
                                      <p:cBhvr>
                                        <p:cTn id="34" dur="500"/>
                                        <p:tgtEl>
                                          <p:spTgt spid="3">
                                            <p:txEl>
                                              <p:pRg st="2" end="2"/>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blinds(horizontal)">
                                      <p:cBhvr>
                                        <p:cTn id="37" dur="500"/>
                                        <p:tgtEl>
                                          <p:spTgt spid="3">
                                            <p:txEl>
                                              <p:pRg st="3" end="3"/>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blinds(horizontal)">
                                      <p:cBhvr>
                                        <p:cTn id="4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3" grpId="1" build="p" animBg="1"/>
      <p:bldP spid="5" grpId="0"/>
      <p:bldP spid="5" grpId="1"/>
      <p:bldP spid="9" grpId="0" animBg="1"/>
    </p:bldLst>
  </p:timing>
</p:sld>
</file>

<file path=ppt/theme/theme1.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1260</Words>
  <Application>Microsoft Office PowerPoint</Application>
  <PresentationFormat>Widescreen</PresentationFormat>
  <Paragraphs>163</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SimSun</vt:lpstr>
      <vt:lpstr>Arial</vt:lpstr>
      <vt:lpstr>Arial Black</vt:lpstr>
      <vt:lpstr>Calibri</vt:lpstr>
      <vt:lpstr>Times New Roman</vt:lpstr>
      <vt:lpstr>Blue Waves</vt:lpstr>
      <vt:lpstr>PowerPoint Presentation</vt:lpstr>
      <vt:lpstr>READING - FILM BLOG</vt:lpstr>
      <vt:lpstr>PowerPoint Presentation</vt:lpstr>
      <vt:lpstr>VOCABULARY</vt:lpstr>
      <vt:lpstr>PowerPoint Presentation</vt:lpstr>
      <vt:lpstr>PowerPoint Presentation</vt:lpstr>
      <vt:lpstr>PowerPoint Presentation</vt:lpstr>
      <vt:lpstr>SPEAKING</vt:lpstr>
      <vt:lpstr>PowerPoint Presentation</vt:lpstr>
      <vt:lpstr>PowerPoint Presentation</vt:lpstr>
      <vt:lpstr>Choose the best answer A, B, C or D.</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ngochue7200@gmail.com</cp:lastModifiedBy>
  <cp:revision>12</cp:revision>
  <dcterms:created xsi:type="dcterms:W3CDTF">2020-04-05T05:24:00Z</dcterms:created>
  <dcterms:modified xsi:type="dcterms:W3CDTF">2020-04-08T02:37:24Z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1033-11.2.0.9255</vt:lpwstr>
  </property>
</Properties>
</file>