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  <p:sldMasterId id="2147483688" r:id="rId3"/>
  </p:sldMasterIdLst>
  <p:notesMasterIdLst>
    <p:notesMasterId r:id="rId40"/>
  </p:notesMasterIdLst>
  <p:sldIdLst>
    <p:sldId id="332" r:id="rId4"/>
    <p:sldId id="258" r:id="rId5"/>
    <p:sldId id="334" r:id="rId6"/>
    <p:sldId id="329" r:id="rId7"/>
    <p:sldId id="289" r:id="rId8"/>
    <p:sldId id="297" r:id="rId9"/>
    <p:sldId id="295" r:id="rId10"/>
    <p:sldId id="293" r:id="rId11"/>
    <p:sldId id="294" r:id="rId12"/>
    <p:sldId id="296" r:id="rId13"/>
    <p:sldId id="290" r:id="rId14"/>
    <p:sldId id="305" r:id="rId15"/>
    <p:sldId id="318" r:id="rId16"/>
    <p:sldId id="319" r:id="rId17"/>
    <p:sldId id="315" r:id="rId18"/>
    <p:sldId id="266" r:id="rId19"/>
    <p:sldId id="320" r:id="rId20"/>
    <p:sldId id="321" r:id="rId21"/>
    <p:sldId id="323" r:id="rId22"/>
    <p:sldId id="324" r:id="rId23"/>
    <p:sldId id="325" r:id="rId24"/>
    <p:sldId id="322" r:id="rId25"/>
    <p:sldId id="326" r:id="rId26"/>
    <p:sldId id="330" r:id="rId27"/>
    <p:sldId id="299" r:id="rId28"/>
    <p:sldId id="288" r:id="rId29"/>
    <p:sldId id="286" r:id="rId30"/>
    <p:sldId id="304" r:id="rId31"/>
    <p:sldId id="316" r:id="rId32"/>
    <p:sldId id="307" r:id="rId33"/>
    <p:sldId id="314" r:id="rId34"/>
    <p:sldId id="309" r:id="rId35"/>
    <p:sldId id="308" r:id="rId36"/>
    <p:sldId id="311" r:id="rId37"/>
    <p:sldId id="313" r:id="rId38"/>
    <p:sldId id="331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990000"/>
    <a:srgbClr val="990099"/>
    <a:srgbClr val="FF0066"/>
    <a:srgbClr val="FF00FF"/>
    <a:srgbClr val="0000FF"/>
    <a:srgbClr val="3366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5D970D9-16B7-42AA-B780-E5AB562AC4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0F6007-B159-4456-8C1F-957E4491D64D}" type="slidenum">
              <a:rPr lang="en-US"/>
              <a:pPr/>
              <a:t>18</a:t>
            </a:fld>
            <a:endParaRPr lang="en-US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678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81C57C-FB5E-4FFE-9AE8-EC5F272C47A2}" type="slidenum">
              <a:rPr lang="en-US"/>
              <a:pPr/>
              <a:t>26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7614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AEEE0-E401-4AAA-A10B-1AEF0449F5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30E6C-BE22-407A-B186-51A5095A40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79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0CB57-E641-490E-A040-37EC431522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064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0233A8-7EED-4B82-A94C-BDCBE0ED2F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97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FFBCA93-49E1-429F-B089-F7446E6B1A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014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60A433E-2691-4173-AD1D-6D59F3A6ED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915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797467-2024-4729-8C66-FADEBE289C62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BAFD5-DA95-4AF0-A854-0116EB39CF7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B74B7-A6B0-4F89-B205-1E36CD2CB56E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D02D58-CAAF-43F7-A7A3-2FED2127170C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D57175-25E9-4962-8D1E-7DDAB93CD4F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F6843-157F-4E7C-8E30-534214A389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853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16BEAD-F0AC-422A-81CB-81FC9BF38B08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38E78-31CC-4EBA-82FD-CC752D63BD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CDFC4C-72EB-46F9-9EBA-46CB35DFD9B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496DFF-71DF-4593-A09C-1E3D73BFF63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C5EA15-7804-4FCB-B70D-9F2A105AD989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04F0AD-3D31-4DE5-A82C-906DFD9D335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797467-2024-4729-8C66-FADEBE289C62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2212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AFD5-DA95-4AF0-A854-0116EB39CF7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01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B74B7-A6B0-4F89-B205-1E36CD2CB56E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88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02D58-CAAF-43F7-A7A3-2FED2127170C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7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15FEF-3E35-43D1-84A1-CDE255732F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2091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57175-25E9-4962-8D1E-7DDAB93CD4F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4350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6BEAD-F0AC-422A-81CB-81FC9BF38B08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8175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8E78-31CC-4EBA-82FD-CC752D63BD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72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DFC4C-72EB-46F9-9EBA-46CB35DFD9B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889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96DFF-71DF-4593-A09C-1E3D73BFF63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697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EA15-7804-4FCB-B70D-9F2A105AD989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3609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F0AD-3D31-4DE5-A82C-906DFD9D335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004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986A081-8426-4E3A-A4D8-A3425F1220EB}" type="slidenum">
              <a:rPr lang="en-US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0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9E27A-D766-4457-88C1-9F0D7F7C65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419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183B6-2658-48CA-9DEA-2ECEB201C7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1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C82A4-50D0-42AF-A1F9-8F26DC2F17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07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D1DC2-AFCD-4A9B-8E30-5171E43D96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51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D8572-70F8-4A14-A8B4-E2A2889B0F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58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04716-3E5B-4539-BDB1-CF6DCF2E27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0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1C308F4-63EC-4FAC-BD03-105646A025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1C308F4-63EC-4FAC-BD03-105646A025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eaLnBrk="1" hangingPunct="1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eaLnBrk="1" hangingPunct="1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eaLnBrk="1" hangingPunct="1"/>
            <a:fld id="{70ED2950-1EB7-43E4-8E51-CF2C1E5D269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eaLnBrk="1" hangingPunct="1"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9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slide" Target="slide21.xml"/><Relationship Id="rId18" Type="http://schemas.openxmlformats.org/officeDocument/2006/relationships/slide" Target="slide24.xml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12" Type="http://schemas.openxmlformats.org/officeDocument/2006/relationships/slide" Target="slide20.xml"/><Relationship Id="rId17" Type="http://schemas.openxmlformats.org/officeDocument/2006/relationships/slide" Target="slide22.xml"/><Relationship Id="rId2" Type="http://schemas.openxmlformats.org/officeDocument/2006/relationships/audio" Target="../media/audio2.wav"/><Relationship Id="rId16" Type="http://schemas.openxmlformats.org/officeDocument/2006/relationships/hyperlink" Target="file:///C:\Winrar%202009\My%20Documents\tiet%20on%20tap%20lop%209-1.ppt#-1,10,Slide 1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11" Type="http://schemas.openxmlformats.org/officeDocument/2006/relationships/slide" Target="slide18.xml"/><Relationship Id="rId5" Type="http://schemas.openxmlformats.org/officeDocument/2006/relationships/image" Target="../media/image21.gif"/><Relationship Id="rId15" Type="http://schemas.openxmlformats.org/officeDocument/2006/relationships/slide" Target="slide23.xml"/><Relationship Id="rId10" Type="http://schemas.openxmlformats.org/officeDocument/2006/relationships/image" Target="../media/image26.gif"/><Relationship Id="rId4" Type="http://schemas.openxmlformats.org/officeDocument/2006/relationships/image" Target="../media/image20.gif"/><Relationship Id="rId9" Type="http://schemas.openxmlformats.org/officeDocument/2006/relationships/image" Target="../media/image25.gif"/><Relationship Id="rId1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audio" Target="../media/audio3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Winrar%202009\Local%20Settings\Temp\Temporary%20Directory%201%20for%20Unit%207%20My%20neighborhood%20Read.zip\UNIT7\vocabulary.htm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image" Target="../media/image28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2"/>
          <p:cNvSpPr>
            <a:spLocks noChangeArrowheads="1" noChangeShapeType="1" noTextEdit="1"/>
          </p:cNvSpPr>
          <p:nvPr/>
        </p:nvSpPr>
        <p:spPr bwMode="auto">
          <a:xfrm>
            <a:off x="6553200" y="533400"/>
            <a:ext cx="2133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en-US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My </a:t>
            </a:r>
            <a:r>
              <a:rPr lang="en-US" b="1" kern="10" dirty="0" err="1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/>
            <a:r>
              <a:rPr lang="en-US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secondary school</a:t>
            </a:r>
          </a:p>
        </p:txBody>
      </p:sp>
      <p:sp>
        <p:nvSpPr>
          <p:cNvPr id="5" name="WordArt 22"/>
          <p:cNvSpPr>
            <a:spLocks noChangeArrowheads="1" noChangeShapeType="1" noTextEdit="1"/>
          </p:cNvSpPr>
          <p:nvPr/>
        </p:nvSpPr>
        <p:spPr bwMode="auto">
          <a:xfrm>
            <a:off x="652463" y="544512"/>
            <a:ext cx="1785937" cy="369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en-US" sz="20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English group</a:t>
            </a:r>
          </a:p>
        </p:txBody>
      </p:sp>
      <p:pic>
        <p:nvPicPr>
          <p:cNvPr id="64515" name="Picture 3" descr="C:\Users\DELL\Desktop\pngwing.c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2888674"/>
            <a:ext cx="4811713" cy="335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1371600" y="1524000"/>
            <a:ext cx="6419850" cy="533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126552"/>
              </a:avLst>
            </a:prstTxWarp>
          </a:bodyPr>
          <a:lstStyle/>
          <a:p>
            <a:pPr algn="ctr" eaLnBrk="1" hangingPunct="1"/>
            <a:r>
              <a:rPr lang="en-US" sz="3600" b="1" kern="10" dirty="0">
                <a:ln w="9525">
                  <a:solidFill>
                    <a:prstClr val="white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Welcome all students of grade 8</a:t>
            </a:r>
          </a:p>
        </p:txBody>
      </p:sp>
      <p:sp>
        <p:nvSpPr>
          <p:cNvPr id="10" name="WordArt 22"/>
          <p:cNvSpPr>
            <a:spLocks noChangeArrowheads="1" noChangeShapeType="1" noTextEdit="1"/>
          </p:cNvSpPr>
          <p:nvPr/>
        </p:nvSpPr>
        <p:spPr bwMode="auto">
          <a:xfrm>
            <a:off x="3276600" y="4800600"/>
            <a:ext cx="3276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en-US" sz="2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English group</a:t>
            </a:r>
          </a:p>
        </p:txBody>
      </p:sp>
    </p:spTree>
    <p:extLst>
      <p:ext uri="{BB962C8B-B14F-4D97-AF65-F5344CB8AC3E}">
        <p14:creationId xmlns:p14="http://schemas.microsoft.com/office/powerpoint/2010/main" val="382245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40" name="Rectangle 20"/>
          <p:cNvSpPr>
            <a:spLocks noChangeArrowheads="1"/>
          </p:cNvSpPr>
          <p:nvPr/>
        </p:nvSpPr>
        <p:spPr bwMode="auto">
          <a:xfrm>
            <a:off x="2457450" y="5167313"/>
            <a:ext cx="20858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melted</a:t>
            </a: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9138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5257800"/>
            <a:ext cx="2590800" cy="685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(to) melt 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4681538" y="5167313"/>
            <a:ext cx="434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làm nóng chảy ra</a:t>
            </a:r>
          </a:p>
        </p:txBody>
      </p:sp>
      <p:pic>
        <p:nvPicPr>
          <p:cNvPr id="56338" name="Picture 18" descr="thuy T 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71600"/>
            <a:ext cx="4648200" cy="358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39" name="Rectangle 19"/>
          <p:cNvSpPr>
            <a:spLocks noChangeArrowheads="1"/>
          </p:cNvSpPr>
          <p:nvPr/>
        </p:nvSpPr>
        <p:spPr bwMode="auto">
          <a:xfrm>
            <a:off x="3595688" y="5224463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0" grpId="0"/>
      <p:bldP spid="56329" grpId="0"/>
      <p:bldP spid="56339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-47393" y="1065213"/>
            <a:ext cx="3352800" cy="609600"/>
          </a:xfrm>
        </p:spPr>
        <p:txBody>
          <a:bodyPr/>
          <a:lstStyle/>
          <a:p>
            <a:r>
              <a:rPr lang="en-US" sz="32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u="sng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Vocabulary: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957" y="2438400"/>
            <a:ext cx="7696200" cy="4906963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floor covering :</a:t>
            </a:r>
          </a:p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pipe                 :</a:t>
            </a:r>
          </a:p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(to) refill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refilled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glassware (unc)   : </a:t>
            </a:r>
          </a:p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deposit            :</a:t>
            </a:r>
          </a:p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(to) melt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melted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4443645" y="2466975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tấm lót nền nhà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448407" y="3071813"/>
            <a:ext cx="518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ống dẫn (nước,dầu,...)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4396020" y="3763963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làm đầy lại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4296007" y="4430713"/>
            <a:ext cx="3581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đồ thuỷ tinh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4476982" y="5059363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tiền đặt cọc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4448407" y="5730875"/>
            <a:ext cx="3733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 nóng chảy ra</a:t>
            </a: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2600557" y="2505075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1900470" y="3729038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3438757" y="3733800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909870" y="4476750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8" name="Rectangle 22"/>
          <p:cNvSpPr>
            <a:spLocks noChangeArrowheads="1"/>
          </p:cNvSpPr>
          <p:nvPr/>
        </p:nvSpPr>
        <p:spPr bwMode="auto">
          <a:xfrm>
            <a:off x="2010007" y="5138738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3286357" y="5791200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7895993" y="5378450"/>
            <a:ext cx="9477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</a:t>
            </a:r>
          </a:p>
        </p:txBody>
      </p:sp>
      <p:sp>
        <p:nvSpPr>
          <p:cNvPr id="50201" name="Rectangle 25"/>
          <p:cNvSpPr>
            <a:spLocks noChangeArrowheads="1"/>
          </p:cNvSpPr>
          <p:nvPr/>
        </p:nvSpPr>
        <p:spPr bwMode="auto">
          <a:xfrm>
            <a:off x="119295" y="1765300"/>
            <a:ext cx="512921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tire </a:t>
            </a:r>
            <a:r>
              <a:rPr lang="en-US" sz="32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(US)</a:t>
            </a:r>
            <a:r>
              <a:rPr lang="en-US" sz="36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(a) tyre </a:t>
            </a:r>
            <a:r>
              <a:rPr lang="en-US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0202" name="Text Box 26"/>
          <p:cNvSpPr txBox="1">
            <a:spLocks noChangeArrowheads="1"/>
          </p:cNvSpPr>
          <p:nvPr/>
        </p:nvSpPr>
        <p:spPr bwMode="auto">
          <a:xfrm>
            <a:off x="5210407" y="1770063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Vỏ xe</a:t>
            </a:r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1300395" y="1751013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04" name="Rectangle 28"/>
          <p:cNvSpPr>
            <a:spLocks noChangeArrowheads="1"/>
          </p:cNvSpPr>
          <p:nvPr/>
        </p:nvSpPr>
        <p:spPr bwMode="auto">
          <a:xfrm>
            <a:off x="4257907" y="1812925"/>
            <a:ext cx="152400" cy="1524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2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xfrm>
            <a:off x="2590800" y="240506"/>
            <a:ext cx="3505199" cy="381000"/>
          </a:xfr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GRAMMAR: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52600" y="819150"/>
            <a:ext cx="5029200" cy="4000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b="1" u="sng">
                <a:latin typeface="Times New Roman" pitchFamily="18" charset="0"/>
                <a:cs typeface="Times New Roman" pitchFamily="18" charset="0"/>
              </a:rPr>
              <a:t>Ex1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: People can melt glass. </a:t>
            </a:r>
          </a:p>
        </p:txBody>
      </p:sp>
      <p:pic>
        <p:nvPicPr>
          <p:cNvPr id="66567" name="Picture 7" descr="thuy T 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823913"/>
            <a:ext cx="1752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1700213" y="1447800"/>
            <a:ext cx="7315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Glass</a:t>
            </a:r>
            <a:r>
              <a:rPr lang="en-US" sz="28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can be melted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(by people).</a:t>
            </a:r>
            <a:r>
              <a:rPr lang="en-US" sz="28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89" name="Rectangle 29"/>
          <p:cNvSpPr>
            <a:spLocks noChangeArrowheads="1"/>
          </p:cNvSpPr>
          <p:nvPr/>
        </p:nvSpPr>
        <p:spPr bwMode="auto">
          <a:xfrm>
            <a:off x="4191000" y="3624263"/>
            <a:ext cx="4572000" cy="538162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 +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M.V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200" b="1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ed/3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(by+O)</a:t>
            </a:r>
          </a:p>
        </p:txBody>
      </p:sp>
      <p:sp>
        <p:nvSpPr>
          <p:cNvPr id="66592" name="Rectangle 32"/>
          <p:cNvSpPr>
            <a:spLocks noChangeArrowheads="1"/>
          </p:cNvSpPr>
          <p:nvPr/>
        </p:nvSpPr>
        <p:spPr bwMode="auto">
          <a:xfrm>
            <a:off x="381000" y="5114925"/>
            <a:ext cx="8763000" cy="7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/>
            <a:r>
              <a:rPr lang="en-US" sz="2400" b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-Use: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chỉ CHỦ NGỮ (thường là vật) bị tác động bởi người khác hay vật khác.</a:t>
            </a:r>
          </a:p>
        </p:txBody>
      </p:sp>
      <p:sp>
        <p:nvSpPr>
          <p:cNvPr id="66593" name="Rectangle 33"/>
          <p:cNvSpPr>
            <a:spLocks noChangeArrowheads="1"/>
          </p:cNvSpPr>
          <p:nvPr/>
        </p:nvSpPr>
        <p:spPr bwMode="auto">
          <a:xfrm>
            <a:off x="6715125" y="814388"/>
            <a:ext cx="1219200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(Active)</a:t>
            </a:r>
          </a:p>
        </p:txBody>
      </p:sp>
      <p:sp>
        <p:nvSpPr>
          <p:cNvPr id="66594" name="Rectangle 34"/>
          <p:cNvSpPr>
            <a:spLocks noChangeArrowheads="1"/>
          </p:cNvSpPr>
          <p:nvPr/>
        </p:nvSpPr>
        <p:spPr bwMode="auto">
          <a:xfrm>
            <a:off x="7772400" y="1438275"/>
            <a:ext cx="137160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/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(Passive)</a:t>
            </a:r>
          </a:p>
        </p:txBody>
      </p:sp>
      <p:sp>
        <p:nvSpPr>
          <p:cNvPr id="66596" name="Rectangle 36"/>
          <p:cNvSpPr>
            <a:spLocks noChangeArrowheads="1"/>
          </p:cNvSpPr>
          <p:nvPr/>
        </p:nvSpPr>
        <p:spPr bwMode="auto">
          <a:xfrm>
            <a:off x="1965325" y="3003550"/>
            <a:ext cx="6705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</a:t>
            </a: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Passive with (dạng bị động với) :</a:t>
            </a:r>
          </a:p>
        </p:txBody>
      </p:sp>
      <p:sp>
        <p:nvSpPr>
          <p:cNvPr id="66599" name="Rectangle 39"/>
          <p:cNvSpPr>
            <a:spLocks noChangeArrowheads="1"/>
          </p:cNvSpPr>
          <p:nvPr/>
        </p:nvSpPr>
        <p:spPr bwMode="auto">
          <a:xfrm>
            <a:off x="381000" y="6019800"/>
            <a:ext cx="48461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-Meaning: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“… (có thể) bị/ được …”</a:t>
            </a:r>
          </a:p>
        </p:txBody>
      </p:sp>
      <p:sp>
        <p:nvSpPr>
          <p:cNvPr id="66602" name="Rectangle 42"/>
          <p:cNvSpPr>
            <a:spLocks noChangeArrowheads="1"/>
          </p:cNvSpPr>
          <p:nvPr/>
        </p:nvSpPr>
        <p:spPr bwMode="auto">
          <a:xfrm>
            <a:off x="2438400" y="1981200"/>
            <a:ext cx="64008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800" b="1" u="sng">
                <a:latin typeface="Times New Roman" pitchFamily="18" charset="0"/>
                <a:cs typeface="Times New Roman" pitchFamily="18" charset="0"/>
              </a:rPr>
              <a:t>Ex2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: People refill the empty bottles. </a:t>
            </a:r>
          </a:p>
        </p:txBody>
      </p:sp>
      <p:sp>
        <p:nvSpPr>
          <p:cNvPr id="66603" name="Rectangle 43"/>
          <p:cNvSpPr>
            <a:spLocks noChangeArrowheads="1"/>
          </p:cNvSpPr>
          <p:nvPr/>
        </p:nvSpPr>
        <p:spPr bwMode="auto">
          <a:xfrm>
            <a:off x="2252663" y="2533650"/>
            <a:ext cx="57435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The empty bottles</a:t>
            </a:r>
            <a:r>
              <a:rPr lang="en-US" sz="28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are refilled. </a:t>
            </a:r>
          </a:p>
        </p:txBody>
      </p:sp>
      <p:grpSp>
        <p:nvGrpSpPr>
          <p:cNvPr id="66607" name="Group 47"/>
          <p:cNvGrpSpPr>
            <a:grpSpLocks/>
          </p:cNvGrpSpPr>
          <p:nvPr/>
        </p:nvGrpSpPr>
        <p:grpSpPr bwMode="auto">
          <a:xfrm>
            <a:off x="47625" y="2076450"/>
            <a:ext cx="2238375" cy="1352550"/>
            <a:chOff x="30" y="1308"/>
            <a:chExt cx="1410" cy="852"/>
          </a:xfrm>
        </p:grpSpPr>
        <p:pic>
          <p:nvPicPr>
            <p:cNvPr id="66604" name="Picture 44" descr="refill milk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1356"/>
              <a:ext cx="720" cy="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605" name="Picture 45" descr="empty milk b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" y="1308"/>
              <a:ext cx="498" cy="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606" name="Line 46"/>
            <p:cNvSpPr>
              <a:spLocks noChangeShapeType="1"/>
            </p:cNvSpPr>
            <p:nvPr/>
          </p:nvSpPr>
          <p:spPr bwMode="auto">
            <a:xfrm>
              <a:off x="528" y="1728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6610" name="Line 50"/>
          <p:cNvSpPr>
            <a:spLocks noChangeShapeType="1"/>
          </p:cNvSpPr>
          <p:nvPr/>
        </p:nvSpPr>
        <p:spPr bwMode="auto">
          <a:xfrm>
            <a:off x="3657600" y="1219200"/>
            <a:ext cx="13716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611" name="Line 51"/>
          <p:cNvSpPr>
            <a:spLocks noChangeShapeType="1"/>
          </p:cNvSpPr>
          <p:nvPr/>
        </p:nvSpPr>
        <p:spPr bwMode="auto">
          <a:xfrm>
            <a:off x="3048000" y="1828800"/>
            <a:ext cx="22860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612" name="Line 52"/>
          <p:cNvSpPr>
            <a:spLocks noChangeShapeType="1"/>
          </p:cNvSpPr>
          <p:nvPr/>
        </p:nvSpPr>
        <p:spPr bwMode="auto">
          <a:xfrm>
            <a:off x="4343400" y="2362200"/>
            <a:ext cx="7620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613" name="Line 53"/>
          <p:cNvSpPr>
            <a:spLocks noChangeShapeType="1"/>
          </p:cNvSpPr>
          <p:nvPr/>
        </p:nvSpPr>
        <p:spPr bwMode="auto">
          <a:xfrm>
            <a:off x="5562600" y="2924175"/>
            <a:ext cx="164306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614" name="Rectangle 54"/>
          <p:cNvSpPr>
            <a:spLocks noChangeArrowheads="1"/>
          </p:cNvSpPr>
          <p:nvPr/>
        </p:nvSpPr>
        <p:spPr bwMode="auto">
          <a:xfrm>
            <a:off x="1524000" y="3667125"/>
            <a:ext cx="251460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1/</a:t>
            </a:r>
            <a:r>
              <a:rPr lang="en-US" sz="24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Modal Verbs:</a:t>
            </a:r>
          </a:p>
        </p:txBody>
      </p:sp>
      <p:sp>
        <p:nvSpPr>
          <p:cNvPr id="66615" name="Rectangle 55"/>
          <p:cNvSpPr>
            <a:spLocks noChangeArrowheads="1"/>
          </p:cNvSpPr>
          <p:nvPr/>
        </p:nvSpPr>
        <p:spPr bwMode="auto">
          <a:xfrm>
            <a:off x="1557338" y="4433888"/>
            <a:ext cx="243840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2/</a:t>
            </a:r>
            <a:r>
              <a:rPr lang="en-US" sz="24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S. present :</a:t>
            </a:r>
          </a:p>
        </p:txBody>
      </p: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4148138" y="4414838"/>
            <a:ext cx="4800600" cy="538162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 +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AM/IS/ARE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200" b="1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ed/3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(by+O)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6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5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66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/>
      <p:bldP spid="66564" grpId="0" build="p"/>
      <p:bldP spid="66569" grpId="0"/>
      <p:bldP spid="66589" grpId="0" animBg="1"/>
      <p:bldP spid="66592" grpId="0"/>
      <p:bldP spid="66593" grpId="0"/>
      <p:bldP spid="66594" grpId="0"/>
      <p:bldP spid="66596" grpId="0"/>
      <p:bldP spid="66599" grpId="0"/>
      <p:bldP spid="66602" grpId="0"/>
      <p:bldP spid="66603" grpId="0"/>
      <p:bldP spid="66610" grpId="0" animBg="1"/>
      <p:bldP spid="66611" grpId="0" animBg="1"/>
      <p:bldP spid="66612" grpId="0" animBg="1"/>
      <p:bldP spid="66613" grpId="0" animBg="1"/>
      <p:bldP spid="66614" grpId="0" animBg="1"/>
      <p:bldP spid="66615" grpId="0" animBg="1"/>
      <p:bldP spid="66616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909" name="Group 13"/>
          <p:cNvGrpSpPr>
            <a:grpSpLocks/>
          </p:cNvGrpSpPr>
          <p:nvPr/>
        </p:nvGrpSpPr>
        <p:grpSpPr bwMode="auto">
          <a:xfrm>
            <a:off x="1300162" y="1297142"/>
            <a:ext cx="7010401" cy="3962400"/>
            <a:chOff x="1248" y="366"/>
            <a:chExt cx="4155" cy="2946"/>
          </a:xfrm>
        </p:grpSpPr>
        <p:grpSp>
          <p:nvGrpSpPr>
            <p:cNvPr id="80898" name="Group 2"/>
            <p:cNvGrpSpPr>
              <a:grpSpLocks/>
            </p:cNvGrpSpPr>
            <p:nvPr/>
          </p:nvGrpSpPr>
          <p:grpSpPr bwMode="auto">
            <a:xfrm>
              <a:off x="1248" y="369"/>
              <a:ext cx="1968" cy="1440"/>
              <a:chOff x="132" y="873"/>
              <a:chExt cx="1872" cy="1380"/>
            </a:xfrm>
          </p:grpSpPr>
          <p:pic>
            <p:nvPicPr>
              <p:cNvPr id="80899" name="Picture 3" descr="thuy tinh v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" y="873"/>
                <a:ext cx="1872" cy="1380"/>
              </a:xfrm>
              <a:prstGeom prst="rect">
                <a:avLst/>
              </a:prstGeom>
              <a:noFill/>
              <a:ln w="9525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900" name="Picture 4" descr="ly coc t tinh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" y="873"/>
                <a:ext cx="567" cy="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0901" name="Picture 5" descr="compost heap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1824"/>
              <a:ext cx="1968" cy="1488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902" name="Picture 6" descr="t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1824"/>
              <a:ext cx="2187" cy="1488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903" name="Picture 7" descr="population_cans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366"/>
              <a:ext cx="2160" cy="1446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090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804863" y="5329238"/>
            <a:ext cx="8001000" cy="685800"/>
          </a:xfrm>
          <a:noFill/>
          <a:ln/>
        </p:spPr>
        <p:txBody>
          <a:bodyPr/>
          <a:lstStyle/>
          <a:p>
            <a:pPr algn="ctr">
              <a:buFontTx/>
              <a:buNone/>
            </a:pPr>
            <a:r>
              <a:rPr lang="en-US" b="1" u="sng">
                <a:solidFill>
                  <a:srgbClr val="008000"/>
                </a:solidFill>
              </a:rPr>
              <a:t>“The Green Gazette”</a:t>
            </a:r>
          </a:p>
        </p:txBody>
      </p:sp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2743200" y="5867400"/>
            <a:ext cx="403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en-US" sz="3200" b="1">
                <a:solidFill>
                  <a:srgbClr val="0000FF"/>
                </a:solidFill>
              </a:rPr>
              <a:t>Recycling facts</a:t>
            </a:r>
          </a:p>
        </p:txBody>
      </p:sp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14288" y="409575"/>
            <a:ext cx="1771650" cy="3810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FF0066"/>
                </a:solidFill>
              </a:rPr>
              <a:t>Set the scene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3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0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 build="p"/>
      <p:bldP spid="80905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8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52400" y="3074336"/>
            <a:ext cx="8610600" cy="685800"/>
          </a:xfrm>
          <a:noFill/>
          <a:ln/>
        </p:spPr>
        <p:txBody>
          <a:bodyPr/>
          <a:lstStyle/>
          <a:p>
            <a:pPr algn="ctr">
              <a:buFontTx/>
              <a:buNone/>
            </a:pPr>
            <a:r>
              <a:rPr lang="en-US" b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1/ What used things are recycled?</a:t>
            </a:r>
          </a:p>
        </p:txBody>
      </p:sp>
      <p:sp>
        <p:nvSpPr>
          <p:cNvPr id="81933" name="Rectangle 13"/>
          <p:cNvSpPr>
            <a:spLocks noChangeArrowheads="1"/>
          </p:cNvSpPr>
          <p:nvPr/>
        </p:nvSpPr>
        <p:spPr bwMode="auto">
          <a:xfrm>
            <a:off x="123825" y="4141136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sz="3200" b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2/  What did people do with them?</a:t>
            </a:r>
          </a:p>
        </p:txBody>
      </p: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3629025" y="2159936"/>
            <a:ext cx="2057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Questions: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1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8" grpId="0" build="p"/>
      <p:bldP spid="81933" grpId="0" build="p"/>
      <p:bldP spid="81934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17967" y="798719"/>
            <a:ext cx="7791450" cy="838200"/>
          </a:xfr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en-US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*Choose each item in (A) to fill in each blank in (B) to complete sentence about recycling:</a:t>
            </a:r>
          </a:p>
        </p:txBody>
      </p:sp>
      <p:graphicFrame>
        <p:nvGraphicFramePr>
          <p:cNvPr id="76847" name="Group 4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468198"/>
              </p:ext>
            </p:extLst>
          </p:nvPr>
        </p:nvGraphicFramePr>
        <p:xfrm>
          <a:off x="138113" y="1600199"/>
          <a:ext cx="8929687" cy="5449824"/>
        </p:xfrm>
        <a:graphic>
          <a:graphicData uri="http://schemas.openxmlformats.org/drawingml/2006/table">
            <a:tbl>
              <a:tblPr/>
              <a:tblGrid>
                <a:gridCol w="2819400"/>
                <a:gridCol w="6110287"/>
              </a:tblGrid>
              <a:tr h="1699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</a:tr>
              <a:tr h="495458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A/ Car tires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B/ Milk bottles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C/ Glass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D/ Drink cans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E/ Household and garden waste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1) …are cleaned and refilled (with milk)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2) …are brought back for recycling.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3) …are recycled to make pipes and floor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recoverings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4) …is made into compost.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</a:rPr>
                        <a:t>5) …is broken up, melted and made into new glassware.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814" name="Line 14"/>
          <p:cNvSpPr>
            <a:spLocks noChangeShapeType="1"/>
          </p:cNvSpPr>
          <p:nvPr/>
        </p:nvSpPr>
        <p:spPr bwMode="auto">
          <a:xfrm>
            <a:off x="2166938" y="2233613"/>
            <a:ext cx="957262" cy="1481137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15" name="Line 15"/>
          <p:cNvSpPr>
            <a:spLocks noChangeShapeType="1"/>
          </p:cNvSpPr>
          <p:nvPr/>
        </p:nvSpPr>
        <p:spPr bwMode="auto">
          <a:xfrm flipV="1">
            <a:off x="1919288" y="2143125"/>
            <a:ext cx="1143000" cy="981075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16" name="Line 16"/>
          <p:cNvSpPr>
            <a:spLocks noChangeShapeType="1"/>
          </p:cNvSpPr>
          <p:nvPr/>
        </p:nvSpPr>
        <p:spPr bwMode="auto">
          <a:xfrm>
            <a:off x="1738313" y="3924300"/>
            <a:ext cx="1295400" cy="16764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17" name="Line 17"/>
          <p:cNvSpPr>
            <a:spLocks noChangeShapeType="1"/>
          </p:cNvSpPr>
          <p:nvPr/>
        </p:nvSpPr>
        <p:spPr bwMode="auto">
          <a:xfrm flipV="1">
            <a:off x="1828800" y="3257550"/>
            <a:ext cx="1219200" cy="15621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18" name="Line 18"/>
          <p:cNvSpPr>
            <a:spLocks noChangeShapeType="1"/>
          </p:cNvSpPr>
          <p:nvPr/>
        </p:nvSpPr>
        <p:spPr bwMode="auto">
          <a:xfrm flipV="1">
            <a:off x="1905000" y="5086350"/>
            <a:ext cx="1219200" cy="13716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48" name="Rectangle 48"/>
          <p:cNvSpPr>
            <a:spLocks noChangeArrowheads="1"/>
          </p:cNvSpPr>
          <p:nvPr/>
        </p:nvSpPr>
        <p:spPr bwMode="auto">
          <a:xfrm>
            <a:off x="2967038" y="6276975"/>
            <a:ext cx="6048375" cy="5048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000" b="1">
                <a:solidFill>
                  <a:srgbClr val="0000FF"/>
                </a:solidFill>
              </a:rPr>
              <a:t>Answer: 1)-…..  2)-…..  3)-…..  4)-…..  5)-……</a:t>
            </a:r>
          </a:p>
        </p:txBody>
      </p:sp>
      <p:sp>
        <p:nvSpPr>
          <p:cNvPr id="76849" name="Rectangle 49"/>
          <p:cNvSpPr>
            <a:spLocks noChangeArrowheads="1"/>
          </p:cNvSpPr>
          <p:nvPr/>
        </p:nvSpPr>
        <p:spPr bwMode="auto">
          <a:xfrm>
            <a:off x="4375150" y="619125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>
                <a:solidFill>
                  <a:srgbClr val="FF0066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76850" name="Rectangle 50"/>
          <p:cNvSpPr>
            <a:spLocks noChangeArrowheads="1"/>
          </p:cNvSpPr>
          <p:nvPr/>
        </p:nvSpPr>
        <p:spPr bwMode="auto">
          <a:xfrm>
            <a:off x="5262563" y="619125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>
                <a:solidFill>
                  <a:srgbClr val="FF0066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76851" name="Rectangle 51"/>
          <p:cNvSpPr>
            <a:spLocks noChangeArrowheads="1"/>
          </p:cNvSpPr>
          <p:nvPr/>
        </p:nvSpPr>
        <p:spPr bwMode="auto">
          <a:xfrm>
            <a:off x="6100763" y="6172200"/>
            <a:ext cx="38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>
                <a:solidFill>
                  <a:srgbClr val="FF0066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76852" name="Rectangle 52"/>
          <p:cNvSpPr>
            <a:spLocks noChangeArrowheads="1"/>
          </p:cNvSpPr>
          <p:nvPr/>
        </p:nvSpPr>
        <p:spPr bwMode="auto">
          <a:xfrm>
            <a:off x="6938963" y="6176963"/>
            <a:ext cx="387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>
                <a:solidFill>
                  <a:srgbClr val="FF0066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76853" name="Rectangle 53"/>
          <p:cNvSpPr>
            <a:spLocks noChangeArrowheads="1"/>
          </p:cNvSpPr>
          <p:nvPr/>
        </p:nvSpPr>
        <p:spPr bwMode="auto">
          <a:xfrm>
            <a:off x="7796213" y="6186488"/>
            <a:ext cx="387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>
                <a:solidFill>
                  <a:srgbClr val="FF0066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6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10920" y="-119330"/>
            <a:ext cx="38234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4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32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32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24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8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8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10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8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10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6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1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8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6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14" grpId="0" animBg="1"/>
      <p:bldP spid="76815" grpId="0" animBg="1"/>
      <p:bldP spid="76816" grpId="0" animBg="1"/>
      <p:bldP spid="76817" grpId="0" animBg="1"/>
      <p:bldP spid="76818" grpId="0" animBg="1"/>
      <p:bldP spid="76849" grpId="0"/>
      <p:bldP spid="76850" grpId="0"/>
      <p:bldP spid="76851" grpId="0"/>
      <p:bldP spid="76852" grpId="0"/>
      <p:bldP spid="76853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-381000" y="827108"/>
            <a:ext cx="4038600" cy="685800"/>
          </a:xfrm>
        </p:spPr>
        <p:txBody>
          <a:bodyPr/>
          <a:lstStyle/>
          <a:p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Answer the questions: 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(SGK/1.p93)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305925" cy="451961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a) What do people do with empty milk bottles?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sz="2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b) What happens to the glass when it is sent to the factory?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sz="2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AutoNum type="alphaLcParenR" startAt="3"/>
            </a:pPr>
            <a:r>
              <a:rPr lang="en-US" sz="2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did the Oregon government do to prevent people </a:t>
            </a:r>
            <a:endParaRPr lang="vi-VN" sz="26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vi-VN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from  </a:t>
            </a: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throwing drink cans away?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sz="2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d)  What is compost made from?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sz="2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e) If you have a recycling story to share, how can you share it?</a:t>
            </a:r>
            <a:r>
              <a:rPr lang="en-US" sz="26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99671" y="6283880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23466" y="-152400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3042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" y="2345086"/>
            <a:ext cx="1395413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30421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4364386"/>
            <a:ext cx="1395413" cy="169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3042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2341911"/>
            <a:ext cx="1446212" cy="163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3" name="Picture 5" descr="304214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2310161"/>
            <a:ext cx="14478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4" name="Picture 6" descr="30421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925" y="2351436"/>
            <a:ext cx="1395413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5" name="Picture 7" descr="304218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925" y="4364386"/>
            <a:ext cx="1447800" cy="169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6" name="Picture 8" descr="304205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4389786"/>
            <a:ext cx="1395413" cy="169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7" name="Picture 9" descr="30421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513" y="4405661"/>
            <a:ext cx="1446212" cy="169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8" name="Rectangle 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5800" y="4373911"/>
            <a:ext cx="1447800" cy="1746250"/>
          </a:xfrm>
          <a:prstGeom prst="rect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5</a:t>
            </a:r>
          </a:p>
        </p:txBody>
      </p:sp>
      <p:sp>
        <p:nvSpPr>
          <p:cNvPr id="83979" name="Rectangle 1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365875" y="2233961"/>
            <a:ext cx="1447800" cy="1752600"/>
          </a:xfrm>
          <a:prstGeom prst="rect">
            <a:avLst/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4</a:t>
            </a:r>
          </a:p>
        </p:txBody>
      </p:sp>
      <p:sp>
        <p:nvSpPr>
          <p:cNvPr id="83980" name="Rectangle 12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559050" y="4367561"/>
            <a:ext cx="1463675" cy="17526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6</a:t>
            </a:r>
          </a:p>
        </p:txBody>
      </p:sp>
      <p:sp>
        <p:nvSpPr>
          <p:cNvPr id="83981" name="Rectangle 1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465638" y="2233961"/>
            <a:ext cx="1447800" cy="1752600"/>
          </a:xfrm>
          <a:prstGeom prst="rect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3</a:t>
            </a:r>
          </a:p>
        </p:txBody>
      </p:sp>
      <p:sp>
        <p:nvSpPr>
          <p:cNvPr id="83982" name="Rectangle 1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483100" y="4367561"/>
            <a:ext cx="1447800" cy="1752600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7</a:t>
            </a:r>
          </a:p>
        </p:txBody>
      </p:sp>
      <p:sp>
        <p:nvSpPr>
          <p:cNvPr id="83983" name="Rectangle 1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384925" y="4351686"/>
            <a:ext cx="1447800" cy="1768475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8</a:t>
            </a:r>
          </a:p>
        </p:txBody>
      </p:sp>
      <p:sp>
        <p:nvSpPr>
          <p:cNvPr id="83984" name="WordArt 16">
            <a:hlinkClick r:id="rId16" action="ppaction://hlinkpres?slideindex=10&amp;slidetitle=Slide 10"/>
          </p:cNvPr>
          <p:cNvSpPr>
            <a:spLocks noChangeArrowheads="1" noChangeShapeType="1" noTextEdit="1"/>
          </p:cNvSpPr>
          <p:nvPr/>
        </p:nvSpPr>
        <p:spPr bwMode="auto">
          <a:xfrm>
            <a:off x="2116873" y="1009999"/>
            <a:ext cx="39624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 dirty="0">
                <a:solidFill>
                  <a:srgbClr val="008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VNI-Times"/>
              </a:rPr>
              <a:t>Lucky numbers</a:t>
            </a:r>
          </a:p>
        </p:txBody>
      </p:sp>
      <p:sp>
        <p:nvSpPr>
          <p:cNvPr id="83991" name="Rectangle 2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14600" y="2233961"/>
            <a:ext cx="1447800" cy="1752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2</a:t>
            </a:r>
          </a:p>
        </p:txBody>
      </p:sp>
      <p:sp>
        <p:nvSpPr>
          <p:cNvPr id="83992" name="Rectangle 2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54050" y="2233961"/>
            <a:ext cx="1479550" cy="17970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6000" b="1">
                <a:solidFill>
                  <a:schemeClr val="bg1"/>
                </a:solidFill>
                <a:latin typeface="VNI-Times" pitchFamily="2" charset="0"/>
              </a:rPr>
              <a:t>1</a:t>
            </a:r>
          </a:p>
        </p:txBody>
      </p:sp>
      <p:sp>
        <p:nvSpPr>
          <p:cNvPr id="83995" name="AutoShape 27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83475" y="6096000"/>
            <a:ext cx="685800" cy="381000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1" name="WordArt 21"/>
          <p:cNvSpPr>
            <a:spLocks noChangeArrowheads="1" noChangeShapeType="1" noTextEdit="1"/>
          </p:cNvSpPr>
          <p:nvPr/>
        </p:nvSpPr>
        <p:spPr bwMode="auto">
          <a:xfrm>
            <a:off x="7086600" y="762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39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6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8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839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 nodeType="clickPar">
                      <p:stCondLst>
                        <p:cond delay="0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7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839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 nodeType="clickPar">
                      <p:stCondLst>
                        <p:cond delay="0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8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7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39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4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8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839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 nodeType="clickPar">
                      <p:stCondLst>
                        <p:cond delay="0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0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8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39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6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8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839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2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9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839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8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92"/>
                  </p:tgtEl>
                </p:cond>
              </p:nextCondLst>
            </p:seq>
          </p:childTnLst>
        </p:cTn>
      </p:par>
    </p:tnLst>
    <p:bldLst>
      <p:bldP spid="83978" grpId="0" animBg="1"/>
      <p:bldP spid="83978" grpId="1" animBg="1"/>
      <p:bldP spid="83979" grpId="0" animBg="1"/>
      <p:bldP spid="83979" grpId="1" animBg="1"/>
      <p:bldP spid="83980" grpId="0" animBg="1"/>
      <p:bldP spid="83980" grpId="1" animBg="1"/>
      <p:bldP spid="83981" grpId="0" animBg="1"/>
      <p:bldP spid="83981" grpId="1" animBg="1"/>
      <p:bldP spid="83982" grpId="0" animBg="1"/>
      <p:bldP spid="83982" grpId="1" animBg="1"/>
      <p:bldP spid="83983" grpId="0" animBg="1"/>
      <p:bldP spid="83983" grpId="1" animBg="1"/>
      <p:bldP spid="83984" grpId="0"/>
      <p:bldP spid="83984" grpId="1"/>
      <p:bldP spid="83991" grpId="0" animBg="1"/>
      <p:bldP spid="83991" grpId="1" animBg="1"/>
      <p:bldP spid="83992" grpId="0" animBg="1"/>
      <p:bldP spid="83992" grpId="1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2000" y="6324600"/>
            <a:ext cx="762000" cy="533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4995" name="Group 3"/>
          <p:cNvGrpSpPr>
            <a:grpSpLocks/>
          </p:cNvGrpSpPr>
          <p:nvPr/>
        </p:nvGrpSpPr>
        <p:grpSpPr bwMode="auto">
          <a:xfrm>
            <a:off x="381000" y="1143000"/>
            <a:ext cx="8229600" cy="5193268"/>
            <a:chOff x="336" y="-20"/>
            <a:chExt cx="5514" cy="4188"/>
          </a:xfrm>
        </p:grpSpPr>
        <p:pic>
          <p:nvPicPr>
            <p:cNvPr id="84996" name="Picture 4" descr="Guinea Pig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-20"/>
              <a:ext cx="5514" cy="4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997" name="WordArt 5" descr="Narrow vertical"/>
            <p:cNvSpPr>
              <a:spLocks noChangeArrowheads="1" noChangeShapeType="1" noTextEdit="1"/>
            </p:cNvSpPr>
            <p:nvPr/>
          </p:nvSpPr>
          <p:spPr bwMode="auto">
            <a:xfrm>
              <a:off x="1173" y="1291"/>
              <a:ext cx="3840" cy="1925"/>
            </a:xfrm>
            <a:prstGeom prst="rect">
              <a:avLst/>
            </a:prstGeom>
          </p:spPr>
          <p:txBody>
            <a:bodyPr wrap="none" fromWordArt="1">
              <a:prstTxWarp prst="textCurveUp">
                <a:avLst>
                  <a:gd name="adj" fmla="val 47792"/>
                </a:avLst>
              </a:prstTxWarp>
            </a:bodyPr>
            <a:lstStyle/>
            <a:p>
              <a:pPr algn="ctr"/>
              <a:r>
                <a:rPr lang="en-US" sz="3600" kern="10" dirty="0"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  <a:pattFill prst="dashHorz">
                    <a:fgClr>
                      <a:srgbClr val="808080"/>
                    </a:fgClr>
                    <a:bgClr>
                      <a:srgbClr val="FFFF00"/>
                    </a:bgClr>
                  </a:pattFill>
                  <a:effectLst>
                    <a:outerShdw dist="45791" dir="2021404" algn="ctr" rotWithShape="0">
                      <a:srgbClr val="808080">
                        <a:alpha val="80000"/>
                      </a:srgbClr>
                    </a:outerShdw>
                  </a:effectLst>
                  <a:latin typeface="VNI-Cooper"/>
                </a:rPr>
                <a:t>Lucky number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86600" y="1524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ransition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324600"/>
            <a:ext cx="762000" cy="533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4" name="TextBox 26"/>
          <p:cNvSpPr txBox="1">
            <a:spLocks noChangeArrowheads="1"/>
          </p:cNvSpPr>
          <p:nvPr/>
        </p:nvSpPr>
        <p:spPr bwMode="auto">
          <a:xfrm>
            <a:off x="990600" y="2377572"/>
            <a:ext cx="77724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3200" b="1" dirty="0">
                <a:solidFill>
                  <a:srgbClr val="008000"/>
                </a:solidFill>
              </a:rPr>
              <a:t>d)  What is compost made from?</a:t>
            </a:r>
            <a:endParaRPr lang="en-US" sz="5400" b="1" i="1" dirty="0">
              <a:latin typeface="VNI-Times" pitchFamily="2" charset="0"/>
            </a:endParaRPr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525966" y="3325039"/>
            <a:ext cx="8382000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en-US" sz="3200" b="1" dirty="0">
                <a:solidFill>
                  <a:srgbClr val="0000CC"/>
                </a:solidFill>
              </a:rPr>
              <a:t> Compost is made from household and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3200" b="1" dirty="0">
                <a:solidFill>
                  <a:srgbClr val="0000CC"/>
                </a:solidFill>
              </a:rPr>
              <a:t>garden waste.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/>
      <p:bldP spid="88072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5" name="Group 41"/>
          <p:cNvGrpSpPr>
            <a:grpSpLocks/>
          </p:cNvGrpSpPr>
          <p:nvPr/>
        </p:nvGrpSpPr>
        <p:grpSpPr bwMode="auto">
          <a:xfrm>
            <a:off x="209550" y="1385888"/>
            <a:ext cx="2971800" cy="2190750"/>
            <a:chOff x="132" y="873"/>
            <a:chExt cx="1872" cy="1380"/>
          </a:xfrm>
        </p:grpSpPr>
        <p:pic>
          <p:nvPicPr>
            <p:cNvPr id="6178" name="Picture 34" descr="thuy tinh v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" y="873"/>
              <a:ext cx="1872" cy="1380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79" name="Picture 35" descr="ly coc t tinh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" y="873"/>
              <a:ext cx="567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33333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77" name="Picture 33" descr="compost hea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171950"/>
            <a:ext cx="3886200" cy="22098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93579" y="143689"/>
            <a:ext cx="5521596" cy="457200"/>
          </a:xfrm>
        </p:spPr>
        <p:txBody>
          <a:bodyPr/>
          <a:lstStyle/>
          <a:p>
            <a:r>
              <a:rPr lang="en-US" sz="26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Match the words to the right pictures</a:t>
            </a:r>
          </a:p>
        </p:txBody>
      </p:sp>
      <p:pic>
        <p:nvPicPr>
          <p:cNvPr id="6149" name="Picture 5" descr="t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63" y="1376363"/>
            <a:ext cx="2667000" cy="22098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population_can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88" y="1376363"/>
            <a:ext cx="2819400" cy="22098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47663" y="5991225"/>
            <a:ext cx="485775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42863" y="642938"/>
            <a:ext cx="9144000" cy="533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2400" b="1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1414463" y="66675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b)glass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4291013" y="67151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d)drink cans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-14288" y="681038"/>
            <a:ext cx="160020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a)bottles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2638425" y="671513"/>
            <a:ext cx="1781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c)garbage</a:t>
            </a: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6181725" y="681038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e)vegetable matter</a:t>
            </a: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6276975" y="3205163"/>
            <a:ext cx="457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3286125" y="3205163"/>
            <a:ext cx="490538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195263" y="3190875"/>
            <a:ext cx="442912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175" name="WordArt 31"/>
          <p:cNvSpPr>
            <a:spLocks noChangeArrowheads="1" noChangeShapeType="1" noTextEdit="1"/>
          </p:cNvSpPr>
          <p:nvPr/>
        </p:nvSpPr>
        <p:spPr bwMode="auto">
          <a:xfrm>
            <a:off x="223837" y="152400"/>
            <a:ext cx="1528763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Warmer</a:t>
            </a:r>
          </a:p>
        </p:txBody>
      </p:sp>
      <p:pic>
        <p:nvPicPr>
          <p:cNvPr id="6186" name="Picture 42" descr="garb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14800"/>
            <a:ext cx="3810000" cy="22860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5038725" y="6005513"/>
            <a:ext cx="533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3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62428E-6 L -0.09636 0.41342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6" y="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341E-6 L 2.5E-6 0.21156 C 2.5E-6 0.30613 -0.02153 0.42381 -0.03889 0.42381 L -0.07761 0.42381 " pathEditMode="relative" rAng="0" ptsTypes="FfFF">
                                      <p:cBhvr>
                                        <p:cTn id="74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21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5087E-6 L 0.71406 0.42242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94" y="21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9271 0.8219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5" y="4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341E-6 L 2.5E-6 0.41156 C 2.5E-6 0.5963 0.10017 0.82335 0.18177 0.82335 L 0.36406 0.82335 " pathEditMode="relative" rAng="0" ptsTypes="FfFF">
                                      <p:cBhvr>
                                        <p:cTn id="86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94" y="41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60" grpId="0" animBg="1"/>
      <p:bldP spid="6161" grpId="0" animBg="1"/>
      <p:bldP spid="6162" grpId="0"/>
      <p:bldP spid="6162" grpId="1"/>
      <p:bldP spid="6163" grpId="0"/>
      <p:bldP spid="6163" grpId="1"/>
      <p:bldP spid="6164" grpId="0"/>
      <p:bldP spid="6164" grpId="1"/>
      <p:bldP spid="6165" grpId="0"/>
      <p:bldP spid="6165" grpId="1"/>
      <p:bldP spid="6170" grpId="0"/>
      <p:bldP spid="6170" grpId="1"/>
      <p:bldP spid="6172" grpId="0" animBg="1"/>
      <p:bldP spid="6173" grpId="0" animBg="1"/>
      <p:bldP spid="6174" grpId="0" animBg="1"/>
      <p:bldP spid="6171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226741" y="1524000"/>
            <a:ext cx="8534400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</a:rPr>
              <a:t>c)  What did the Oregon government do to prevent people from throwing drink cans away ?</a:t>
            </a:r>
          </a:p>
        </p:txBody>
      </p:sp>
      <p:sp>
        <p:nvSpPr>
          <p:cNvPr id="7187" name="TextBox 29"/>
          <p:cNvSpPr txBox="1">
            <a:spLocks noChangeArrowheads="1"/>
          </p:cNvSpPr>
          <p:nvPr/>
        </p:nvSpPr>
        <p:spPr bwMode="auto">
          <a:xfrm>
            <a:off x="533400" y="3657600"/>
            <a:ext cx="89916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en-US" sz="3200" b="1">
                <a:solidFill>
                  <a:srgbClr val="0000CC"/>
                </a:solidFill>
              </a:rPr>
              <a:t>The Oregon government made a law that </a:t>
            </a:r>
          </a:p>
          <a:p>
            <a:r>
              <a:rPr lang="en-US" sz="3200" b="1">
                <a:solidFill>
                  <a:srgbClr val="0000CC"/>
                </a:solidFill>
              </a:rPr>
              <a:t>there must be a deposit on all drink cans.</a:t>
            </a:r>
          </a:p>
          <a:p>
            <a:r>
              <a:rPr lang="en-US" sz="3200" b="1">
                <a:solidFill>
                  <a:srgbClr val="0000CC"/>
                </a:solidFill>
              </a:rPr>
              <a:t>The deposit is returned when people bring </a:t>
            </a:r>
          </a:p>
          <a:p>
            <a:r>
              <a:rPr lang="en-US" sz="3200" b="1">
                <a:solidFill>
                  <a:srgbClr val="0000CC"/>
                </a:solidFill>
              </a:rPr>
              <a:t>the cans back for recycling.</a:t>
            </a:r>
          </a:p>
        </p:txBody>
      </p:sp>
      <p:sp>
        <p:nvSpPr>
          <p:cNvPr id="8909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324600"/>
            <a:ext cx="762000" cy="533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7010400" y="18585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7187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0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324600"/>
            <a:ext cx="762000" cy="533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23" name="Rectangle 11"/>
          <p:cNvSpPr>
            <a:spLocks noChangeArrowheads="1"/>
          </p:cNvSpPr>
          <p:nvPr/>
        </p:nvSpPr>
        <p:spPr bwMode="auto">
          <a:xfrm>
            <a:off x="622610" y="175260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8000"/>
                </a:solidFill>
              </a:rPr>
              <a:t>e) If you have a recycling story to share, how can you share it?</a:t>
            </a:r>
          </a:p>
        </p:txBody>
      </p:sp>
      <p:sp>
        <p:nvSpPr>
          <p:cNvPr id="90124" name="Rectangle 12"/>
          <p:cNvSpPr>
            <a:spLocks noChangeArrowheads="1"/>
          </p:cNvSpPr>
          <p:nvPr/>
        </p:nvSpPr>
        <p:spPr bwMode="auto">
          <a:xfrm>
            <a:off x="470210" y="2971800"/>
            <a:ext cx="868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</a:rPr>
              <a:t>- If we have a recycling story to share, we can call or fax at 5 265 456.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7010400" y="762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3" grpId="0"/>
      <p:bldP spid="90124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324600"/>
            <a:ext cx="762000" cy="533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87057" name="Group 17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611249142"/>
              </p:ext>
            </p:extLst>
          </p:nvPr>
        </p:nvGraphicFramePr>
        <p:xfrm>
          <a:off x="615950" y="2524125"/>
          <a:ext cx="8480425" cy="533400"/>
        </p:xfrm>
        <a:graphic>
          <a:graphicData uri="http://schemas.openxmlformats.org/drawingml/2006/table">
            <a:tbl>
              <a:tblPr/>
              <a:tblGrid>
                <a:gridCol w="8480425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D12F6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a) What do people do with empty milk bottles?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1" name="TextBox 14"/>
          <p:cNvSpPr txBox="1">
            <a:spLocks noChangeArrowheads="1"/>
          </p:cNvSpPr>
          <p:nvPr/>
        </p:nvSpPr>
        <p:spPr bwMode="auto">
          <a:xfrm>
            <a:off x="1828800" y="4495800"/>
            <a:ext cx="563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2400" i="1">
              <a:latin typeface="VNI-Times" pitchFamily="2" charset="0"/>
            </a:endParaRPr>
          </a:p>
        </p:txBody>
      </p:sp>
      <p:sp>
        <p:nvSpPr>
          <p:cNvPr id="7177" name="TextBox 15"/>
          <p:cNvSpPr txBox="1">
            <a:spLocks noChangeArrowheads="1"/>
          </p:cNvSpPr>
          <p:nvPr/>
        </p:nvSpPr>
        <p:spPr bwMode="auto">
          <a:xfrm>
            <a:off x="409575" y="3352800"/>
            <a:ext cx="86868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800" b="1">
                <a:solidFill>
                  <a:srgbClr val="0000CC"/>
                </a:solidFill>
              </a:rPr>
              <a:t>- People cleaned and refilled empty milk bottles.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en-US" sz="2800" b="1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44551" y="1524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utoUpdateAnimBg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4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324600"/>
            <a:ext cx="762000" cy="533400"/>
          </a:xfrm>
          <a:prstGeom prst="actionButtonBlank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492512" y="2743200"/>
            <a:ext cx="8534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b) What happens to the glass when it is sent to the factory?</a:t>
            </a:r>
          </a:p>
        </p:txBody>
      </p:sp>
      <p:sp>
        <p:nvSpPr>
          <p:cNvPr id="7179" name="TextBox 17"/>
          <p:cNvSpPr txBox="1">
            <a:spLocks noChangeArrowheads="1"/>
          </p:cNvSpPr>
          <p:nvPr/>
        </p:nvSpPr>
        <p:spPr bwMode="auto">
          <a:xfrm>
            <a:off x="532200" y="3810000"/>
            <a:ext cx="8647112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-</a:t>
            </a:r>
            <a:r>
              <a:rPr lang="en-US" sz="2800" b="1">
                <a:solidFill>
                  <a:srgbClr val="0000CC"/>
                </a:solidFill>
              </a:rPr>
              <a:t>The glass is broken up, melted and made into new glassware.</a:t>
            </a:r>
            <a:r>
              <a:rPr lang="en-US" sz="2800" b="1">
                <a:solidFill>
                  <a:srgbClr val="0000FF"/>
                </a:solidFill>
                <a:latin typeface="VNI-Times" pitchFamily="2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7047571" y="1524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5" grpId="0"/>
      <p:bldP spid="7179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355222"/>
            <a:ext cx="8772525" cy="551021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8000"/>
                </a:solidFill>
                <a:latin typeface="Times New Roman" pitchFamily="18" charset="0"/>
              </a:rPr>
              <a:t>a) What do people do with empty bottles?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sym typeface="Wingdings" pitchFamily="2" charset="2"/>
              </a:rPr>
              <a:t>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People cleaned and refilled empty milk bottles.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8000"/>
                </a:solidFill>
                <a:latin typeface="Times New Roman" pitchFamily="18" charset="0"/>
              </a:rPr>
              <a:t>b) What happens to the glass when it is sent to the factory?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sym typeface="Wingdings" pitchFamily="2" charset="2"/>
              </a:rPr>
              <a:t>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The glass is broken up, melted and made into new glassware.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8000"/>
                </a:solidFill>
                <a:latin typeface="Times New Roman" pitchFamily="18" charset="0"/>
              </a:rPr>
              <a:t>c)  What did the Oregon government do to prevent people from  throwing drink cans away?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sym typeface="Wingdings" pitchFamily="2" charset="2"/>
              </a:rPr>
              <a:t>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The Oregon government made a law that there must be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    a deposit on all drink cans. The deposit is returned when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    people bring cans back for recycling.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8000"/>
                </a:solidFill>
                <a:latin typeface="Times New Roman" pitchFamily="18" charset="0"/>
              </a:rPr>
              <a:t>d)  What is compost made from?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9900"/>
                </a:solidFill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sym typeface="Wingdings" pitchFamily="2" charset="2"/>
              </a:rPr>
              <a:t>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Compost is made from household and garden waste.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8000"/>
                </a:solidFill>
                <a:latin typeface="Times New Roman" pitchFamily="18" charset="0"/>
              </a:rPr>
              <a:t>e) If you have a recycling story to share, how can you share it?</a:t>
            </a: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 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sym typeface="Wingdings" pitchFamily="2" charset="2"/>
              </a:rPr>
              <a:t> 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If we have a recycling story to share, we can call or fax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    at 5 265 456.</a:t>
            </a:r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title"/>
          </p:nvPr>
        </p:nvSpPr>
        <p:spPr>
          <a:xfrm>
            <a:off x="302941" y="935801"/>
            <a:ext cx="4572000" cy="376700"/>
          </a:xfr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</a:rPr>
              <a:t>* Answer key: (SGK/1.p93)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tx1"/>
                </a:solidFill>
              </a:rPr>
              <a:t>    Welcome all the </a:t>
            </a:r>
            <a:r>
              <a:rPr lang="vi-VN" dirty="0">
                <a:solidFill>
                  <a:schemeClr val="tx1"/>
                </a:solidFill>
              </a:rPr>
              <a:t>student</a:t>
            </a:r>
            <a:r>
              <a:rPr lang="en-GB" dirty="0">
                <a:solidFill>
                  <a:schemeClr val="tx1"/>
                </a:solidFill>
              </a:rPr>
              <a:t>s to </a:t>
            </a:r>
            <a:r>
              <a:rPr lang="vi-VN" dirty="0">
                <a:solidFill>
                  <a:schemeClr val="tx1"/>
                </a:solidFill>
              </a:rPr>
              <a:t>the lessons of English group - </a:t>
            </a:r>
            <a:r>
              <a:rPr lang="en-GB" dirty="0">
                <a:solidFill>
                  <a:schemeClr val="tx1"/>
                </a:solidFill>
              </a:rPr>
              <a:t>My </a:t>
            </a:r>
            <a:r>
              <a:rPr lang="en-GB" dirty="0" err="1">
                <a:solidFill>
                  <a:schemeClr val="tx1"/>
                </a:solidFill>
              </a:rPr>
              <a:t>Thanh</a:t>
            </a:r>
            <a:r>
              <a:rPr lang="en-GB" dirty="0">
                <a:solidFill>
                  <a:schemeClr val="tx1"/>
                </a:solidFill>
              </a:rPr>
              <a:t> Secondary school.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7086600" y="762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46419" y="-76178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vi-VN" sz="32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  <a:endParaRPr lang="en-US" sz="32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5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2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52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52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build="p"/>
      <p:bldP spid="95237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auto">
          <a:xfrm>
            <a:off x="2051050" y="3127182"/>
            <a:ext cx="5105400" cy="1752600"/>
          </a:xfrm>
          <a:prstGeom prst="ellipse">
            <a:avLst/>
          </a:prstGeom>
          <a:solidFill>
            <a:srgbClr val="CCFFCC"/>
          </a:solidFill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Things we can recycle</a:t>
            </a:r>
          </a:p>
        </p:txBody>
      </p:sp>
      <p:sp>
        <p:nvSpPr>
          <p:cNvPr id="59395" name="Line 3"/>
          <p:cNvSpPr>
            <a:spLocks noChangeShapeType="1"/>
          </p:cNvSpPr>
          <p:nvPr/>
        </p:nvSpPr>
        <p:spPr bwMode="auto">
          <a:xfrm>
            <a:off x="4565758" y="4878963"/>
            <a:ext cx="0" cy="97155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V="1">
            <a:off x="4724400" y="2370886"/>
            <a:ext cx="152400" cy="7620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7" name="Line 5"/>
          <p:cNvSpPr>
            <a:spLocks noChangeShapeType="1"/>
          </p:cNvSpPr>
          <p:nvPr/>
        </p:nvSpPr>
        <p:spPr bwMode="auto">
          <a:xfrm flipV="1">
            <a:off x="6899116" y="3049437"/>
            <a:ext cx="609600" cy="5334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 flipH="1" flipV="1">
            <a:off x="1268174" y="3582837"/>
            <a:ext cx="838200" cy="2286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Line 7"/>
          <p:cNvSpPr>
            <a:spLocks noChangeShapeType="1"/>
          </p:cNvSpPr>
          <p:nvPr/>
        </p:nvSpPr>
        <p:spPr bwMode="auto">
          <a:xfrm>
            <a:off x="6506268" y="4571891"/>
            <a:ext cx="990600" cy="5334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1768475" y="4585326"/>
            <a:ext cx="923925" cy="771525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3568700" y="5745163"/>
            <a:ext cx="19752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Drink cans</a:t>
            </a: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259303" y="977088"/>
            <a:ext cx="76994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vi-VN" sz="2800" b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Discuss </a:t>
            </a:r>
            <a:r>
              <a:rPr lang="en-US" sz="2800" b="1" u="sng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to find out things which we can recycle.</a:t>
            </a:r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406400" y="5418138"/>
            <a:ext cx="172354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-Car tires</a:t>
            </a: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1123155" y="1923231"/>
            <a:ext cx="22145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Milk bottles</a:t>
            </a: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259303" y="3226662"/>
            <a:ext cx="10983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Glass</a:t>
            </a: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5849938" y="5265738"/>
            <a:ext cx="29556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Vegetable matter</a:t>
            </a:r>
          </a:p>
        </p:txBody>
      </p:sp>
      <p:sp>
        <p:nvSpPr>
          <p:cNvPr id="59408" name="Rectangle 16"/>
          <p:cNvSpPr>
            <a:spLocks noChangeArrowheads="1"/>
          </p:cNvSpPr>
          <p:nvPr/>
        </p:nvSpPr>
        <p:spPr bwMode="auto">
          <a:xfrm>
            <a:off x="6781800" y="2535682"/>
            <a:ext cx="21355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Plastic bags</a:t>
            </a: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3643030" y="1470090"/>
            <a:ext cx="28985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-Household and </a:t>
            </a:r>
          </a:p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garden waste</a:t>
            </a:r>
          </a:p>
        </p:txBody>
      </p:sp>
      <p:sp>
        <p:nvSpPr>
          <p:cNvPr id="59410" name="Line 18"/>
          <p:cNvSpPr>
            <a:spLocks noChangeShapeType="1"/>
          </p:cNvSpPr>
          <p:nvPr/>
        </p:nvSpPr>
        <p:spPr bwMode="auto">
          <a:xfrm flipH="1" flipV="1">
            <a:off x="2438400" y="2510125"/>
            <a:ext cx="762000" cy="762000"/>
          </a:xfrm>
          <a:prstGeom prst="line">
            <a:avLst/>
          </a:prstGeom>
          <a:noFill/>
          <a:ln w="28575">
            <a:solidFill>
              <a:srgbClr val="FD2A07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9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5" grpId="0" animBg="1"/>
      <p:bldP spid="59396" grpId="0" animBg="1"/>
      <p:bldP spid="59397" grpId="0" animBg="1"/>
      <p:bldP spid="59398" grpId="0" animBg="1"/>
      <p:bldP spid="59399" grpId="0" animBg="1"/>
      <p:bldP spid="59400" grpId="0" animBg="1"/>
      <p:bldP spid="59401" grpId="0"/>
      <p:bldP spid="59402" grpId="0"/>
      <p:bldP spid="59404" grpId="0"/>
      <p:bldP spid="59405" grpId="0"/>
      <p:bldP spid="59406" grpId="0"/>
      <p:bldP spid="59407" grpId="0"/>
      <p:bldP spid="59408" grpId="0"/>
      <p:bldP spid="59409" grpId="0"/>
      <p:bldP spid="59410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219200" y="807993"/>
            <a:ext cx="6057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“What do you learn today?”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2533650" cy="36512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Used things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1-Car tires 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2-Milk bottles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3-Glass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4-Drink cans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5-Household and garden waste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146425" y="1479550"/>
            <a:ext cx="4876800" cy="35750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Recycling facts</a:t>
            </a:r>
          </a:p>
          <a:p>
            <a:pPr algn="ctr" eaLnBrk="1" hangingPunct="1">
              <a:spcBef>
                <a:spcPct val="50000"/>
              </a:spcBef>
            </a:pPr>
            <a:endParaRPr lang="en-US" sz="2400" b="1" u="sng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4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4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4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24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sz="10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238500" y="2071688"/>
            <a:ext cx="52578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recycle </a:t>
            </a:r>
            <a:r>
              <a:rPr lang="en-US" sz="260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(pipes, floor coverings)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3238500" y="2593975"/>
            <a:ext cx="403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reuse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3238500" y="3124200"/>
            <a:ext cx="47244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recycle </a:t>
            </a:r>
            <a:r>
              <a:rPr lang="en-US" sz="260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(glassware)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238500" y="3733800"/>
            <a:ext cx="403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reuse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3168650" y="4267200"/>
            <a:ext cx="403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recycle </a:t>
            </a:r>
            <a:r>
              <a:rPr lang="en-US" sz="260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(compost)</a:t>
            </a:r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80962" y="5195694"/>
            <a:ext cx="959167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6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Vocabulary</a:t>
            </a:r>
            <a:r>
              <a:rPr lang="vi-VN" sz="26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6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Passive</a:t>
            </a:r>
            <a:r>
              <a:rPr lang="en-US" sz="2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with Modal Verbs + Simple Present</a:t>
            </a:r>
          </a:p>
        </p:txBody>
      </p:sp>
      <p:sp>
        <p:nvSpPr>
          <p:cNvPr id="46098" name="AutoShape 1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72400" y="5943600"/>
            <a:ext cx="914400" cy="5334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pictures</a:t>
            </a: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1038225" y="5729288"/>
            <a:ext cx="6553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“Which lesson do you have today?”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0178" y="-65029"/>
            <a:ext cx="43236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36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36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28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  <p:bldP spid="46083" grpId="0" animBg="1" autoUpdateAnimBg="0"/>
      <p:bldP spid="46084" grpId="0" animBg="1"/>
      <p:bldP spid="46085" grpId="0"/>
      <p:bldP spid="46086" grpId="0"/>
      <p:bldP spid="46087" grpId="0"/>
      <p:bldP spid="46088" grpId="0"/>
      <p:bldP spid="46089" grpId="0"/>
      <p:bldP spid="46096" grpId="0" autoUpdateAnimBg="0"/>
      <p:bldP spid="46099" grpId="0" autoUpdateAnimBg="0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1" name="Picture 9" descr="Boys Studyi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762000"/>
            <a:ext cx="106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3" name="WordArt 11"/>
          <p:cNvSpPr>
            <a:spLocks noChangeArrowheads="1" noChangeShapeType="1" noTextEdit="1"/>
          </p:cNvSpPr>
          <p:nvPr/>
        </p:nvSpPr>
        <p:spPr bwMode="auto">
          <a:xfrm>
            <a:off x="2286000" y="915988"/>
            <a:ext cx="4114800" cy="381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990099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Homework: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762000" y="1944688"/>
            <a:ext cx="8001000" cy="308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Learn the vocabulary by heart.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exercise 1, 2 /P.93-SGK again.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Prepare: WRITE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+Voc:- (to) soak , -(to) mix, (to) scatter,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-(a) mixture, (a) tray, (a) mesh, (a) mosquito</a:t>
            </a:r>
          </a:p>
        </p:txBody>
      </p:sp>
      <p:sp>
        <p:nvSpPr>
          <p:cNvPr id="44050" name="AutoShape 1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477000"/>
            <a:ext cx="7620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pictures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800" y="6324600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086600" y="762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4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4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4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4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/>
          <p:cNvSpPr>
            <a:spLocks noChangeArrowheads="1"/>
          </p:cNvSpPr>
          <p:nvPr/>
        </p:nvSpPr>
        <p:spPr bwMode="auto">
          <a:xfrm>
            <a:off x="0" y="0"/>
            <a:ext cx="2971800" cy="27432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6477000" y="0"/>
            <a:ext cx="2667000" cy="3200400"/>
          </a:xfrm>
          <a:prstGeom prst="irregularSeal2">
            <a:avLst/>
          </a:pr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0" name="AutoShape 4"/>
          <p:cNvSpPr>
            <a:spLocks noChangeArrowheads="1"/>
          </p:cNvSpPr>
          <p:nvPr/>
        </p:nvSpPr>
        <p:spPr bwMode="auto">
          <a:xfrm rot="16200000">
            <a:off x="6172200" y="3886200"/>
            <a:ext cx="2895600" cy="3048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 rot="16200000">
            <a:off x="76200" y="3886200"/>
            <a:ext cx="2895600" cy="3048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2" name="AutoShape 6"/>
          <p:cNvSpPr>
            <a:spLocks noChangeArrowheads="1"/>
          </p:cNvSpPr>
          <p:nvPr/>
        </p:nvSpPr>
        <p:spPr bwMode="auto">
          <a:xfrm rot="16200000">
            <a:off x="3276600" y="-76200"/>
            <a:ext cx="2895600" cy="3048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auto">
          <a:xfrm>
            <a:off x="3048000" y="4114800"/>
            <a:ext cx="2971800" cy="27432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2800" b="1">
              <a:latin typeface="VNI-Times" pitchFamily="2" charset="0"/>
            </a:endParaRP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600200" y="4295775"/>
            <a:ext cx="6172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0000FF"/>
                </a:solidFill>
                <a:latin typeface="VNI-Times" pitchFamily="2" charset="0"/>
              </a:rPr>
              <a:t>Good bye! See you later !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0" y="1624013"/>
            <a:ext cx="91440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sz="66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T</a:t>
            </a:r>
            <a:r>
              <a:rPr lang="en-US" sz="6600" b="1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h</a:t>
            </a:r>
            <a:r>
              <a:rPr lang="en-US" sz="6600" b="1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k</a:t>
            </a:r>
            <a:r>
              <a:rPr lang="en-US" sz="6600" b="1">
                <a:solidFill>
                  <a:srgbClr val="2E26D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s </a:t>
            </a:r>
            <a:r>
              <a:rPr lang="en-US" sz="66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f</a:t>
            </a:r>
            <a:r>
              <a:rPr lang="en-US" sz="6600" b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o</a:t>
            </a:r>
            <a:r>
              <a:rPr lang="en-US" sz="6600" b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r</a:t>
            </a:r>
            <a:r>
              <a:rPr lang="en-US" sz="66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 </a:t>
            </a:r>
            <a:r>
              <a:rPr lang="en-US" sz="6600" b="1">
                <a:solidFill>
                  <a:srgbClr val="FF7C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y</a:t>
            </a:r>
            <a:r>
              <a:rPr lang="en-US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o</a:t>
            </a:r>
            <a:r>
              <a:rPr lang="en-US" sz="6600" b="1">
                <a:solidFill>
                  <a:srgbClr val="B606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u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r </a:t>
            </a:r>
            <a:r>
              <a:rPr lang="en-US" sz="6600" b="1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j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o</a:t>
            </a:r>
            <a:r>
              <a:rPr lang="en-US" sz="6600" b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i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i</a:t>
            </a:r>
            <a:r>
              <a:rPr lang="en-US" sz="66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g </a:t>
            </a:r>
            <a:r>
              <a:rPr lang="en-US" sz="6600" b="1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a</a:t>
            </a:r>
            <a:r>
              <a:rPr lang="en-US" sz="6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d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 </a:t>
            </a:r>
            <a:r>
              <a:rPr lang="en-US" sz="6600" b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a</a:t>
            </a:r>
            <a:r>
              <a:rPr lang="en-US" sz="6600" b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t</a:t>
            </a:r>
            <a:r>
              <a:rPr lang="en-US" sz="66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t</a:t>
            </a:r>
            <a:r>
              <a:rPr lang="en-US" sz="6600" b="1">
                <a:solidFill>
                  <a:srgbClr val="2E26D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e</a:t>
            </a:r>
            <a:r>
              <a:rPr lang="en-US" sz="66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1B6BA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d</a:t>
            </a:r>
            <a:r>
              <a:rPr lang="en-US" sz="6600" b="1">
                <a:solidFill>
                  <a:srgbClr val="F7474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i</a:t>
            </a:r>
            <a:r>
              <a:rPr lang="en-US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g</a:t>
            </a:r>
            <a:r>
              <a:rPr 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!</a:t>
            </a:r>
            <a:endParaRPr lang="en-US" sz="66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.Vn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4" name="WordArt 21"/>
          <p:cNvSpPr>
            <a:spLocks noChangeArrowheads="1" noChangeShapeType="1" noTextEdit="1"/>
          </p:cNvSpPr>
          <p:nvPr/>
        </p:nvSpPr>
        <p:spPr bwMode="auto">
          <a:xfrm>
            <a:off x="7010400" y="15240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45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9200"/>
                            </p:stCondLst>
                            <p:childTnLst>
                              <p:par>
                                <p:cTn id="57" presetID="27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500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500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500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39" grpId="0" animBg="1"/>
      <p:bldP spid="65540" grpId="0" animBg="1"/>
      <p:bldP spid="65541" grpId="0" animBg="1"/>
      <p:bldP spid="65542" grpId="0" animBg="1"/>
      <p:bldP spid="6554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\Desktop\pngwing.c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5600" y="981670"/>
            <a:ext cx="27690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sz="5400" b="1" dirty="0">
                <a:ln w="10541" cmpd="sng">
                  <a:solidFill>
                    <a:srgbClr val="FF33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UNIT 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74863" y="3276600"/>
            <a:ext cx="4416594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en-US" sz="54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32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15807857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8229600" cy="1143000"/>
          </a:xfrm>
        </p:spPr>
        <p:txBody>
          <a:bodyPr/>
          <a:lstStyle/>
          <a:p>
            <a:r>
              <a:rPr lang="en-US">
                <a:solidFill>
                  <a:srgbClr val="FF3300"/>
                </a:solidFill>
              </a:rPr>
              <a:t>RECYCLING</a:t>
            </a:r>
          </a:p>
        </p:txBody>
      </p:sp>
      <p:pic>
        <p:nvPicPr>
          <p:cNvPr id="68611" name="Picture 3" descr="tui0810011_anh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5" y="1828800"/>
            <a:ext cx="3082925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4" descr="tui0810011_anh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219200"/>
            <a:ext cx="2459038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3352800" y="5867400"/>
            <a:ext cx="27432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>
                <a:solidFill>
                  <a:srgbClr val="FF3300"/>
                </a:solidFill>
              </a:rPr>
              <a:t>Bags</a:t>
            </a:r>
          </a:p>
        </p:txBody>
      </p:sp>
      <p:pic>
        <p:nvPicPr>
          <p:cNvPr id="68615" name="Picture 7" descr="tui0810011_anh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14600"/>
            <a:ext cx="2895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tui0810011_anh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39370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tui0810011_anh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47800"/>
            <a:ext cx="3440113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810000" y="762000"/>
            <a:ext cx="2057400" cy="609600"/>
          </a:xfrm>
          <a:prstGeom prst="rect">
            <a:avLst/>
          </a:prstGeom>
          <a:solidFill>
            <a:srgbClr val="66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3600" b="1">
                <a:solidFill>
                  <a:srgbClr val="FF3300"/>
                </a:solidFill>
              </a:rPr>
              <a:t>reuse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ome decor 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47650"/>
            <a:ext cx="6400800" cy="607695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133600" y="6338888"/>
            <a:ext cx="441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990099"/>
                </a:solidFill>
                <a:latin typeface=".VnTime" pitchFamily="34" charset="0"/>
              </a:rPr>
              <a:t>V­ên hoa ®Æc biÖt</a:t>
            </a: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3429000" y="228600"/>
            <a:ext cx="2057400" cy="609600"/>
          </a:xfrm>
          <a:prstGeom prst="rect">
            <a:avLst/>
          </a:prstGeom>
          <a:solidFill>
            <a:srgbClr val="66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3600" b="1">
                <a:solidFill>
                  <a:srgbClr val="FF3300"/>
                </a:solidFill>
              </a:rPr>
              <a:t>reuse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2003116054945228109_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0"/>
            <a:ext cx="6096000" cy="389255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143000" y="5486400"/>
            <a:ext cx="6324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>
                <a:solidFill>
                  <a:srgbClr val="FF3300"/>
                </a:solidFill>
              </a:rPr>
              <a:t>Ngôi nhà được trang trí bằng chai lọ</a:t>
            </a:r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2296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6600"/>
                </a:solidFill>
              </a:rPr>
              <a:t>RECYCLING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mailgooglecom3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09613"/>
            <a:ext cx="4191000" cy="39751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7" name="Picture 3" descr="871b50ac60f912ef9f72b5f4c1c144c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19138"/>
            <a:ext cx="4419600" cy="3967162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0" name="Picture 6" descr="ce21783d8097d3afec793ab30bf46c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4938713"/>
            <a:ext cx="8686800" cy="1757362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1" name="Rectangle 7"/>
          <p:cNvSpPr>
            <a:spLocks noGrp="1" noChangeArrowheads="1"/>
          </p:cNvSpPr>
          <p:nvPr>
            <p:ph type="title"/>
          </p:nvPr>
        </p:nvSpPr>
        <p:spPr>
          <a:xfrm>
            <a:off x="533400" y="-238125"/>
            <a:ext cx="82296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6600"/>
                </a:solidFill>
              </a:rPr>
              <a:t>RECYCLING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 descr="4cb197b0635c23542804c497e483ab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4343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6" name="Picture 4" descr="115892442_c038f5e8db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143000"/>
            <a:ext cx="387985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3581400" y="381000"/>
            <a:ext cx="2057400" cy="609600"/>
          </a:xfrm>
          <a:prstGeom prst="rect">
            <a:avLst/>
          </a:prstGeom>
          <a:solidFill>
            <a:srgbClr val="66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3600" b="1">
                <a:solidFill>
                  <a:srgbClr val="FF3300"/>
                </a:solidFill>
              </a:rPr>
              <a:t>reuse</a:t>
            </a:r>
          </a:p>
        </p:txBody>
      </p:sp>
      <p:sp>
        <p:nvSpPr>
          <p:cNvPr id="74761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91000" y="5938838"/>
            <a:ext cx="1042988" cy="609600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2"/>
                </a:solidFill>
              </a:rPr>
              <a:t>Hom.W</a:t>
            </a: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3657600" y="5624513"/>
            <a:ext cx="2057400" cy="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sz="2400"/>
              <a:t>(The end)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AutoShape 2"/>
          <p:cNvSpPr>
            <a:spLocks noChangeArrowheads="1"/>
          </p:cNvSpPr>
          <p:nvPr/>
        </p:nvSpPr>
        <p:spPr bwMode="auto">
          <a:xfrm>
            <a:off x="0" y="0"/>
            <a:ext cx="2971800" cy="27432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59" name="AutoShape 3"/>
          <p:cNvSpPr>
            <a:spLocks noChangeArrowheads="1"/>
          </p:cNvSpPr>
          <p:nvPr/>
        </p:nvSpPr>
        <p:spPr bwMode="auto">
          <a:xfrm>
            <a:off x="6477000" y="0"/>
            <a:ext cx="2667000" cy="3200400"/>
          </a:xfrm>
          <a:prstGeom prst="irregularSeal2">
            <a:avLst/>
          </a:pr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 rot="16200000">
            <a:off x="6172200" y="3886200"/>
            <a:ext cx="2895600" cy="3048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 rot="16200000">
            <a:off x="76200" y="3886200"/>
            <a:ext cx="2895600" cy="3048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2" name="AutoShape 6"/>
          <p:cNvSpPr>
            <a:spLocks noChangeArrowheads="1"/>
          </p:cNvSpPr>
          <p:nvPr/>
        </p:nvSpPr>
        <p:spPr bwMode="auto">
          <a:xfrm rot="16200000">
            <a:off x="3276600" y="-76200"/>
            <a:ext cx="2895600" cy="3048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3" name="AutoShape 7"/>
          <p:cNvSpPr>
            <a:spLocks noChangeArrowheads="1"/>
          </p:cNvSpPr>
          <p:nvPr/>
        </p:nvSpPr>
        <p:spPr bwMode="auto">
          <a:xfrm>
            <a:off x="3048000" y="4114800"/>
            <a:ext cx="2971800" cy="27432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2800" b="1">
              <a:latin typeface="VNI-Times" pitchFamily="2" charset="0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1600200" y="4295775"/>
            <a:ext cx="6172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0000FF"/>
                </a:solidFill>
                <a:latin typeface="VNI-Times" pitchFamily="2" charset="0"/>
              </a:rPr>
              <a:t>Good bye! See you later !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0" y="1624013"/>
            <a:ext cx="91440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sz="6600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T</a:t>
            </a:r>
            <a:r>
              <a:rPr lang="en-US" sz="6600" b="1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h</a:t>
            </a:r>
            <a:r>
              <a:rPr lang="en-US" sz="6600" b="1">
                <a:solidFill>
                  <a:srgbClr val="CC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k</a:t>
            </a:r>
            <a:r>
              <a:rPr lang="en-US" sz="6600" b="1">
                <a:solidFill>
                  <a:srgbClr val="2E26D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s </a:t>
            </a:r>
            <a:r>
              <a:rPr lang="en-US" sz="66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f</a:t>
            </a:r>
            <a:r>
              <a:rPr lang="en-US" sz="6600" b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o</a:t>
            </a:r>
            <a:r>
              <a:rPr lang="en-US" sz="6600" b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r</a:t>
            </a:r>
            <a:r>
              <a:rPr lang="en-US" sz="66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 </a:t>
            </a:r>
            <a:r>
              <a:rPr lang="en-US" sz="6600" b="1">
                <a:solidFill>
                  <a:srgbClr val="FF7C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y</a:t>
            </a:r>
            <a:r>
              <a:rPr lang="en-US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o</a:t>
            </a:r>
            <a:r>
              <a:rPr lang="en-US" sz="6600" b="1">
                <a:solidFill>
                  <a:srgbClr val="B606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u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r </a:t>
            </a:r>
            <a:r>
              <a:rPr lang="en-US" sz="6600" b="1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j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o</a:t>
            </a:r>
            <a:r>
              <a:rPr lang="en-US" sz="6600" b="1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i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i</a:t>
            </a:r>
            <a:r>
              <a:rPr lang="en-US" sz="66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g </a:t>
            </a:r>
            <a:r>
              <a:rPr lang="en-US" sz="6600" b="1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a</a:t>
            </a:r>
            <a:r>
              <a:rPr lang="en-US" sz="6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d</a:t>
            </a:r>
            <a:r>
              <a:rPr lang="en-US" sz="6600" b="1">
                <a:solidFill>
                  <a:srgbClr val="55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 </a:t>
            </a:r>
            <a:r>
              <a:rPr lang="en-US" sz="6600" b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a</a:t>
            </a:r>
            <a:r>
              <a:rPr lang="en-US" sz="6600" b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t</a:t>
            </a:r>
            <a:r>
              <a:rPr lang="en-US" sz="66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t</a:t>
            </a:r>
            <a:r>
              <a:rPr lang="en-US" sz="6600" b="1">
                <a:solidFill>
                  <a:srgbClr val="2E26D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e</a:t>
            </a:r>
            <a:r>
              <a:rPr lang="en-US" sz="66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rgbClr val="1B6BA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d</a:t>
            </a:r>
            <a:r>
              <a:rPr lang="en-US" sz="6600" b="1">
                <a:solidFill>
                  <a:srgbClr val="F7474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i</a:t>
            </a:r>
            <a:r>
              <a:rPr lang="en-US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n</a:t>
            </a:r>
            <a:r>
              <a:rPr lang="en-US" sz="6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g</a:t>
            </a:r>
            <a:r>
              <a:rPr 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.VnArial" pitchFamily="34" charset="0"/>
              </a:rPr>
              <a:t>!</a:t>
            </a:r>
            <a:endParaRPr lang="en-US" sz="66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.Vn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48" presetID="27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nimBg="1"/>
      <p:bldP spid="96259" grpId="0" animBg="1"/>
      <p:bldP spid="96260" grpId="0" animBg="1"/>
      <p:bldP spid="96261" grpId="0" animBg="1"/>
      <p:bldP spid="96262" grpId="0" animBg="1"/>
      <p:bldP spid="962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0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5410200"/>
            <a:ext cx="4724400" cy="8382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tire </a:t>
            </a:r>
            <a:r>
              <a:rPr lang="en-US" sz="28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(US)</a:t>
            </a:r>
            <a:r>
              <a:rPr lang="en-US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(a) tyre </a:t>
            </a:r>
            <a:r>
              <a:rPr lang="en-US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5753100" y="5376863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Vỏ xe</a:t>
            </a: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2043113" y="5376863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4216" name="Picture 8" descr="old ti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5562600" cy="37338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7" name="Rectangle 9"/>
          <p:cNvSpPr>
            <a:spLocks noChangeArrowheads="1"/>
          </p:cNvSpPr>
          <p:nvPr/>
        </p:nvSpPr>
        <p:spPr bwMode="auto">
          <a:xfrm>
            <a:off x="4648200" y="5424488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2" grpId="0"/>
      <p:bldP spid="94214" grpId="0" animBg="1"/>
      <p:bldP spid="9421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8200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2463" y="5776913"/>
            <a:ext cx="4648200" cy="8382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floor covering :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100638" y="5791200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tấm lót nền nhà</a:t>
            </a: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3186113" y="5834063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72" name="Picture 20" descr="floor cover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05000"/>
            <a:ext cx="51054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70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14400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5586413"/>
            <a:ext cx="2466975" cy="6858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pipe :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290888" y="5605463"/>
            <a:ext cx="518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ống dẫn (nước, dầu,…)</a:t>
            </a:r>
          </a:p>
        </p:txBody>
      </p:sp>
      <p:pic>
        <p:nvPicPr>
          <p:cNvPr id="57357" name="Picture 13" descr="ong-nhua-binh-minh-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57400"/>
            <a:ext cx="5410200" cy="340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3043238" y="5437188"/>
            <a:ext cx="18562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refilled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5800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9188" y="5524500"/>
            <a:ext cx="2438400" cy="685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(to) refill                    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4905375" y="5453063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: làm đầy lại</a:t>
            </a:r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2652713" y="5405438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14" name="Picture 18" descr="refill mil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28800"/>
            <a:ext cx="41148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5" name="Picture 19" descr="empty milk 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9200"/>
            <a:ext cx="23622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16" name="Line 20"/>
          <p:cNvSpPr>
            <a:spLocks noChangeShapeType="1"/>
          </p:cNvSpPr>
          <p:nvPr/>
        </p:nvSpPr>
        <p:spPr bwMode="auto">
          <a:xfrm>
            <a:off x="3505200" y="3429000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4005263" y="5410200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29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8" grpId="0"/>
      <p:bldP spid="55302" grpId="0"/>
      <p:bldP spid="55310" grpId="0" animBg="1"/>
      <p:bldP spid="55316" grpId="0" animBg="1"/>
      <p:bldP spid="5531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0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5486400"/>
            <a:ext cx="5181600" cy="7620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glassware (unc): 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5181600" y="5514975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đồ thuỷ tinh</a:t>
            </a:r>
          </a:p>
        </p:txBody>
      </p:sp>
      <p:grpSp>
        <p:nvGrpSpPr>
          <p:cNvPr id="53266" name="Group 18"/>
          <p:cNvGrpSpPr>
            <a:grpSpLocks/>
          </p:cNvGrpSpPr>
          <p:nvPr/>
        </p:nvGrpSpPr>
        <p:grpSpPr bwMode="auto">
          <a:xfrm>
            <a:off x="1143000" y="1524000"/>
            <a:ext cx="7042150" cy="3810000"/>
            <a:chOff x="912" y="1296"/>
            <a:chExt cx="4436" cy="2400"/>
          </a:xfrm>
        </p:grpSpPr>
        <p:pic>
          <p:nvPicPr>
            <p:cNvPr id="53260" name="Picture 12" descr="lab-glassware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296"/>
              <a:ext cx="2544" cy="2400"/>
            </a:xfrm>
            <a:prstGeom prst="rect">
              <a:avLst/>
            </a:prstGeom>
            <a:noFill/>
            <a:ln w="12700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261" name="Picture 13" descr="ly coc t tinh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4" y="1296"/>
              <a:ext cx="1904" cy="2391"/>
            </a:xfrm>
            <a:prstGeom prst="rect">
              <a:avLst/>
            </a:prstGeom>
            <a:noFill/>
            <a:ln w="12700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2147888" y="5548313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6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14388"/>
            <a:ext cx="3352800" cy="609600"/>
          </a:xfrm>
        </p:spPr>
        <p:txBody>
          <a:bodyPr/>
          <a:lstStyle/>
          <a:p>
            <a:r>
              <a:rPr lang="en-US" sz="32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*Vocabulary: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4495800"/>
            <a:ext cx="7696200" cy="6858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(a) deposit :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4419600" y="44958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tiền đặt cọc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3314700" y="4557713"/>
            <a:ext cx="1524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90" name="Picture 18" descr="mon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447800"/>
            <a:ext cx="2743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76800" y="6412468"/>
            <a:ext cx="104464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00"/>
                </a:solidFill>
              </a:rPr>
              <a:t>    Welcome all the </a:t>
            </a:r>
            <a:r>
              <a:rPr lang="vi-VN" dirty="0">
                <a:solidFill>
                  <a:srgbClr val="FFFF00"/>
                </a:solidFill>
              </a:rPr>
              <a:t>student</a:t>
            </a:r>
            <a:r>
              <a:rPr lang="en-GB" dirty="0">
                <a:solidFill>
                  <a:srgbClr val="FFFF00"/>
                </a:solidFill>
              </a:rPr>
              <a:t>s to </a:t>
            </a:r>
            <a:r>
              <a:rPr lang="vi-VN" dirty="0">
                <a:solidFill>
                  <a:srgbClr val="FFFF00"/>
                </a:solidFill>
              </a:rPr>
              <a:t>the lessons of English group - </a:t>
            </a:r>
            <a:r>
              <a:rPr lang="en-GB" dirty="0">
                <a:solidFill>
                  <a:srgbClr val="FFFF00"/>
                </a:solidFill>
              </a:rPr>
              <a:t>My </a:t>
            </a:r>
            <a:r>
              <a:rPr lang="en-GB" dirty="0" err="1">
                <a:solidFill>
                  <a:srgbClr val="FFFF00"/>
                </a:solidFill>
              </a:rPr>
              <a:t>Thanh</a:t>
            </a:r>
            <a:r>
              <a:rPr lang="en-GB" dirty="0">
                <a:solidFill>
                  <a:srgbClr val="FFFF00"/>
                </a:solidFill>
              </a:rPr>
              <a:t> Secondary school.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115175" y="-20327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23466" y="-65029"/>
            <a:ext cx="46570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/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  <a:endParaRPr lang="en-US" sz="4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32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READ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6" grpId="0" animBg="1"/>
      <p:bldP spid="8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1578</TotalTime>
  <Words>1814</Words>
  <Application>Microsoft Office PowerPoint</Application>
  <PresentationFormat>On-screen Show (4:3)</PresentationFormat>
  <Paragraphs>327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52" baseType="lpstr">
      <vt:lpstr>.VnArial</vt:lpstr>
      <vt:lpstr>.VnTime</vt:lpstr>
      <vt:lpstr>Arial</vt:lpstr>
      <vt:lpstr>Arial Black</vt:lpstr>
      <vt:lpstr>Century Gothic</vt:lpstr>
      <vt:lpstr>Courier New</vt:lpstr>
      <vt:lpstr>Palatino Linotype</vt:lpstr>
      <vt:lpstr>Times New Roman</vt:lpstr>
      <vt:lpstr>Verdana</vt:lpstr>
      <vt:lpstr>VNI-Cooper</vt:lpstr>
      <vt:lpstr>VNI-Times</vt:lpstr>
      <vt:lpstr>Wingdings</vt:lpstr>
      <vt:lpstr>Wingdings 2</vt:lpstr>
      <vt:lpstr>Default Design</vt:lpstr>
      <vt:lpstr>Aspect</vt:lpstr>
      <vt:lpstr>Executive</vt:lpstr>
      <vt:lpstr>PowerPoint Presentation</vt:lpstr>
      <vt:lpstr>Match the words to the right pictures</vt:lpstr>
      <vt:lpstr>PowerPoint Presentation</vt:lpstr>
      <vt:lpstr>*Vocabulary:</vt:lpstr>
      <vt:lpstr>*Vocabulary:</vt:lpstr>
      <vt:lpstr>*Vocabulary:</vt:lpstr>
      <vt:lpstr>*Vocabulary:</vt:lpstr>
      <vt:lpstr>*Vocabulary:</vt:lpstr>
      <vt:lpstr>*Vocabulary:</vt:lpstr>
      <vt:lpstr>*Vocabulary:</vt:lpstr>
      <vt:lpstr>* Vocabulary:</vt:lpstr>
      <vt:lpstr>GRAMMAR:</vt:lpstr>
      <vt:lpstr>PowerPoint Presentation</vt:lpstr>
      <vt:lpstr>PowerPoint Presentation</vt:lpstr>
      <vt:lpstr>*Choose each item in (A) to fill in each blank in (B) to complete sentence about recycling:</vt:lpstr>
      <vt:lpstr>* Answer the questions: (SGK/1.p93)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Answer key: (SGK/1.p93)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RECYCLING</vt:lpstr>
      <vt:lpstr>PowerPoint Presentation</vt:lpstr>
      <vt:lpstr>PowerPoint Presentation</vt:lpstr>
      <vt:lpstr>RECYCLING</vt:lpstr>
      <vt:lpstr>RECYCLING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Unit10-Anh8-READ-64</dc:title>
  <dc:subject>thi GVG huyen</dc:subject>
  <dc:creator>ASUS</dc:creator>
  <cp:lastModifiedBy>ngochue7200@gmail.com</cp:lastModifiedBy>
  <cp:revision>239</cp:revision>
  <cp:lastPrinted>1601-01-01T00:00:00Z</cp:lastPrinted>
  <dcterms:created xsi:type="dcterms:W3CDTF">1601-01-01T00:00:00Z</dcterms:created>
  <dcterms:modified xsi:type="dcterms:W3CDTF">2020-04-08T00:31:53Z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