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User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7" d="100"/>
          <a:sy n="87" d="100"/>
        </p:scale>
        <p:origin x="-336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rcRect b="3795"/>
          <a:stretch>
            <a:fillRect/>
          </a:stretch>
        </p:blipFill>
        <p:spPr>
          <a:xfrm>
            <a:off x="0" y="260350"/>
            <a:ext cx="12192000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620713"/>
            <a:ext cx="10943167" cy="1082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1843088"/>
            <a:ext cx="10949517" cy="9810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t>4/8/2020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c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000" y="482600"/>
            <a:ext cx="10192016" cy="4803367"/>
          </a:xfrm>
          <a:prstGeom prst="rect">
            <a:avLst/>
          </a:prstGeom>
        </p:spPr>
      </p:pic>
      <p:pic>
        <p:nvPicPr>
          <p:cNvPr id="5" name="Picture 4" descr="clou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9088" y="482812"/>
            <a:ext cx="10692553" cy="58072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6988" y="1438487"/>
            <a:ext cx="8513233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ECE54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卡通简体" panose="03000509000000000000" pitchFamily="65" charset="-122"/>
                <a:cs typeface="Arial" panose="020B0604020202020204" pitchFamily="34" charset="0"/>
              </a:rPr>
              <a:t>Unit 8:</a:t>
            </a:r>
          </a:p>
          <a:p>
            <a:pPr algn="ctr"/>
            <a:r>
              <a:rPr lang="en-US" altLang="zh-CN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卡通简体" panose="03000509000000000000" pitchFamily="65" charset="-122"/>
                <a:cs typeface="Arial" panose="020B0604020202020204" pitchFamily="34" charset="0"/>
              </a:rPr>
              <a:t>Films</a:t>
            </a:r>
            <a:endParaRPr lang="en-US" altLang="zh-CN" sz="4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ea typeface="方正卡通简体" panose="03000509000000000000" pitchFamily="65" charset="-122"/>
              <a:cs typeface="Arial" panose="020B0604020202020204" pitchFamily="34" charset="0"/>
            </a:endParaRPr>
          </a:p>
          <a:p>
            <a:pPr algn="ctr"/>
            <a:r>
              <a:rPr lang="en-US" altLang="zh-CN" sz="4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方正卡通简体" panose="03000509000000000000" pitchFamily="65" charset="-122"/>
                <a:cs typeface="Arial" panose="020B0604020202020204" pitchFamily="34" charset="0"/>
              </a:rPr>
              <a:t>A CLOSER LOOK 2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572000" y="3395133"/>
            <a:ext cx="3149600" cy="0"/>
          </a:xfrm>
          <a:prstGeom prst="line">
            <a:avLst/>
          </a:prstGeom>
          <a:ln w="6350" cmpd="sng">
            <a:solidFill>
              <a:srgbClr val="ECE54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6350" y="-33655"/>
            <a:ext cx="12167870" cy="6892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Complete the sentences, using although, despite, in spite of, however, or  nevertheless. </a:t>
            </a:r>
            <a:endParaRPr lang="en-US" sz="26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1. I think I did OK in my speech last night ______________ I’d had almost no sleep for 24 hours.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2. ___________________I heard the telephone ring, I didn’t answer it.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3. We enjoyed our holiday__________________________ the rain.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4. _______________ he got top marks at high school, he never went to university.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5. ______________ there was no electricity, I was able to read because I had a candle.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6. _______________ difficulties, the firemen managed to save many people who were caught in the fire.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7. Everyone thought she would accept the offer. ____________________, she turned it down.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8. It looks like they’re going to succeed _________________ their present difficulties.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9. My father is very busy. ____________________ , he is always willing to give a hand with the housework.</a:t>
            </a:r>
          </a:p>
          <a:p>
            <a:r>
              <a:rPr lang="en-US" sz="2600" b="1" dirty="0">
                <a:latin typeface="Times New Roman" panose="02020603050405020304" charset="0"/>
                <a:cs typeface="Times New Roman" panose="02020603050405020304" charset="0"/>
              </a:rPr>
              <a:t>10. Some English words have the same pronunciation ______________ they are spell differently, for example, dear and deer.</a:t>
            </a:r>
            <a:endParaRPr lang="en-US" sz="2600" b="1" dirty="0"/>
          </a:p>
          <a:p>
            <a:endParaRPr lang="en-US" sz="2600" b="1" dirty="0"/>
          </a:p>
        </p:txBody>
      </p:sp>
      <p:sp>
        <p:nvSpPr>
          <p:cNvPr id="5" name="Text Box 4"/>
          <p:cNvSpPr txBox="1"/>
          <p:nvPr/>
        </p:nvSpPr>
        <p:spPr>
          <a:xfrm>
            <a:off x="6423891" y="785496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987425" y="1520824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4404677" y="1962035"/>
            <a:ext cx="34677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despite/ in spite of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886460" y="2343943"/>
            <a:ext cx="169989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886460" y="2760027"/>
            <a:ext cx="197993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168130" y="3167062"/>
            <a:ext cx="28492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Despite/ In spite of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6774756" y="3929262"/>
            <a:ext cx="34677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However/ Nevertheless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5659379" y="4710950"/>
            <a:ext cx="284924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despite/ in spite of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3690447" y="5148521"/>
            <a:ext cx="34677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However/ Nevertheless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8012834" y="5887489"/>
            <a:ext cx="176720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16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oud_ball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35601" y="830943"/>
            <a:ext cx="1582239" cy="1295400"/>
          </a:xfrm>
          <a:prstGeom prst="rect">
            <a:avLst/>
          </a:prstGeom>
        </p:spPr>
      </p:pic>
      <p:sp>
        <p:nvSpPr>
          <p:cNvPr id="2" name="Rectangles 1"/>
          <p:cNvSpPr/>
          <p:nvPr/>
        </p:nvSpPr>
        <p:spPr>
          <a:xfrm>
            <a:off x="439738" y="2829560"/>
            <a:ext cx="113118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Stop">
              <a:avLst/>
            </a:prstTxWarp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Thanks for your watching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s 4"/>
          <p:cNvSpPr/>
          <p:nvPr/>
        </p:nvSpPr>
        <p:spPr>
          <a:xfrm>
            <a:off x="681990" y="132080"/>
            <a:ext cx="10790555" cy="16916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Matching</a:t>
            </a:r>
          </a:p>
          <a:p>
            <a:pPr algn="ctr"/>
            <a:r>
              <a:rPr lang="en-US" altLang="zh-CN" sz="32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Let's combine two sentences using  a linking word.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4652645" y="2694940"/>
            <a:ext cx="7235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charset="0"/>
                <a:cs typeface="Times New Roman" panose="02020603050405020304" charset="0"/>
              </a:rPr>
              <a:t>She wants to go to school today.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391160" y="2694940"/>
            <a:ext cx="33000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charset="0"/>
                <a:cs typeface="Times New Roman" panose="02020603050405020304" charset="0"/>
              </a:rPr>
              <a:t>She feels sick .</a:t>
            </a:r>
          </a:p>
        </p:txBody>
      </p:sp>
      <p:sp>
        <p:nvSpPr>
          <p:cNvPr id="8" name="Oval 7"/>
          <p:cNvSpPr/>
          <p:nvPr/>
        </p:nvSpPr>
        <p:spPr>
          <a:xfrm>
            <a:off x="3434080" y="2534285"/>
            <a:ext cx="1218565" cy="10287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anose="02020603050405020304" charset="0"/>
                <a:cs typeface="Times New Roman" panose="02020603050405020304" charset="0"/>
              </a:rPr>
              <a:t>BUT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81990" y="4021455"/>
            <a:ext cx="11518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She feels sick, but she wants to go to school today.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/>
      <p:bldP spid="9" grpId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120" y="63500"/>
            <a:ext cx="10515600" cy="1325563"/>
          </a:xfrm>
        </p:spPr>
        <p:txBody>
          <a:bodyPr/>
          <a:lstStyle/>
          <a:p>
            <a:pPr algn="ctr"/>
            <a:r>
              <a:rPr lang="en-US" sz="5400" b="1" u="sng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NOTE:</a:t>
            </a:r>
            <a:r>
              <a:rPr lang="en-US" sz="5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en-US" sz="5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Một số khái niệm cần phải nhớ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336550" y="1681480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1. 	Noun : Danh từ ( N)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336550" y="2893695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2. 	Noun phrase : Cụm danh từ ( NP)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336550" y="5432425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3. 	Gerund phrase : Cụm danh động từ  (V-ing)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3154680" y="3933190"/>
            <a:ext cx="7749540" cy="124523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r>
              <a:rPr lang="en-US" sz="4000" b="1">
                <a:ln>
                  <a:noFill/>
                </a:ln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NP = (TTSH) +Adj + N</a:t>
            </a:r>
          </a:p>
          <a:p>
            <a:pPr indent="0" algn="ctr">
              <a:buFont typeface="Wingdings" panose="05000000000000000000" charset="0"/>
              <a:buNone/>
            </a:pPr>
            <a:r>
              <a:rPr lang="en-US" sz="3500" b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( His new house, a beautiful girl,...)</a:t>
            </a:r>
          </a:p>
        </p:txBody>
      </p:sp>
      <p:sp>
        <p:nvSpPr>
          <p:cNvPr id="7" name="Bent-Up Arrow 6"/>
          <p:cNvSpPr/>
          <p:nvPr/>
        </p:nvSpPr>
        <p:spPr>
          <a:xfrm rot="5400000">
            <a:off x="1778000" y="3618865"/>
            <a:ext cx="1107440" cy="110744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4564380" y="1699260"/>
            <a:ext cx="7235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charset="0"/>
                <a:cs typeface="Times New Roman" panose="02020603050405020304" charset="0"/>
              </a:rPr>
              <a:t>She wants to go to school today.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379730" y="1699260"/>
            <a:ext cx="4184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charset="0"/>
                <a:cs typeface="Times New Roman" panose="02020603050405020304" charset="0"/>
              </a:rPr>
              <a:t>Ex: She feels sick .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79730" y="2690495"/>
            <a:ext cx="11518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She feels sick, </a:t>
            </a:r>
            <a:r>
              <a:rPr 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but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she wants to go to school today.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4194175" y="3397250"/>
            <a:ext cx="603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Times New Roman" panose="02020603050405020304" charset="0"/>
                <a:cs typeface="Times New Roman" panose="02020603050405020304" charset="0"/>
              </a:rPr>
              <a:t>=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379730" y="4215765"/>
            <a:ext cx="11518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4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she feels sick, she wants to go to school today. </a:t>
            </a:r>
            <a:r>
              <a:rPr lang="en-US" sz="3000" b="1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( mặc dù cô ấy mệt nhưng cô ấy vẫn đến trường)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82245" y="238125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CT 1:     Although + clause 1(mđ 1) ,  clause 2 (mđ 2).</a:t>
            </a:r>
          </a:p>
        </p:txBody>
      </p:sp>
      <p:sp>
        <p:nvSpPr>
          <p:cNvPr id="12" name="Left Brace 11"/>
          <p:cNvSpPr/>
          <p:nvPr/>
        </p:nvSpPr>
        <p:spPr>
          <a:xfrm rot="16200000">
            <a:off x="5822315" y="379730"/>
            <a:ext cx="436880" cy="1352550"/>
          </a:xfrm>
          <a:prstGeom prst="leftBrac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Box 12"/>
          <p:cNvSpPr txBox="1"/>
          <p:nvPr/>
        </p:nvSpPr>
        <p:spPr>
          <a:xfrm>
            <a:off x="5603240" y="1274445"/>
            <a:ext cx="1071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S + V</a:t>
            </a:r>
          </a:p>
        </p:txBody>
      </p:sp>
      <p:sp>
        <p:nvSpPr>
          <p:cNvPr id="14" name="Left Brace 13"/>
          <p:cNvSpPr/>
          <p:nvPr/>
        </p:nvSpPr>
        <p:spPr>
          <a:xfrm rot="16200000">
            <a:off x="8880475" y="379730"/>
            <a:ext cx="436880" cy="1352550"/>
          </a:xfrm>
          <a:prstGeom prst="leftBrac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Box 14"/>
          <p:cNvSpPr txBox="1"/>
          <p:nvPr/>
        </p:nvSpPr>
        <p:spPr>
          <a:xfrm>
            <a:off x="8703945" y="1274445"/>
            <a:ext cx="1071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S + V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281305" y="5537835"/>
            <a:ext cx="11518900" cy="132207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Although ( Mặc dù) : được dùng để chỉ </a:t>
            </a:r>
            <a:r>
              <a:rPr lang="en-US" sz="4000" b="1" u="sng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sự tương phản</a:t>
            </a: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 của 2 mệnh đề trong cùng 1 câu.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10" grpId="0"/>
      <p:bldP spid="10" grpId="1"/>
      <p:bldP spid="11" grpId="0" bldLvl="0" animBg="1"/>
      <p:bldP spid="11" grpId="1" animBg="1"/>
      <p:bldP spid="12" grpId="0" bldLvl="0" animBg="1"/>
      <p:bldP spid="12" grpId="1" animBg="1"/>
      <p:bldP spid="13" grpId="0"/>
      <p:bldP spid="13" grpId="1"/>
      <p:bldP spid="14" grpId="0" bldLvl="0" animBg="1"/>
      <p:bldP spid="14" grpId="1" animBg="1"/>
      <p:bldP spid="15" grpId="0"/>
      <p:bldP spid="15" grpId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ve 3"/>
          <p:cNvSpPr/>
          <p:nvPr/>
        </p:nvSpPr>
        <p:spPr>
          <a:xfrm>
            <a:off x="838200" y="2800985"/>
            <a:ext cx="10356850" cy="92964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she feels sick, she goes to school today.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68275" y="877026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CT 1:          Although + clause 1 ,  clause 2.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68275" y="1739991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CT 2:          Clause 2 + although +  clause 1.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168275" y="3856355"/>
            <a:ext cx="603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Times New Roman" panose="02020603050405020304" charset="0"/>
                <a:cs typeface="Times New Roman" panose="02020603050405020304" charset="0"/>
              </a:rPr>
              <a:t>=</a:t>
            </a:r>
          </a:p>
        </p:txBody>
      </p:sp>
      <p:sp>
        <p:nvSpPr>
          <p:cNvPr id="7" name="Wave 6"/>
          <p:cNvSpPr/>
          <p:nvPr/>
        </p:nvSpPr>
        <p:spPr>
          <a:xfrm>
            <a:off x="917575" y="4686300"/>
            <a:ext cx="10356850" cy="92964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She goes to school today </a:t>
            </a:r>
            <a:r>
              <a:rPr 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she feels sick.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/>
      <p:bldP spid="6" grpId="1"/>
      <p:bldP spid="7" grpId="0" bldLvl="0" animBg="1"/>
      <p:bldP spid="7" grpId="1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10" y="75883"/>
            <a:ext cx="10515600" cy="755650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Exercise 1: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vi-V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Complete 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the sentences. 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Use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although + a clause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from the box.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10" y="2632075"/>
            <a:ext cx="12013565" cy="3912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1. We enjoyed the film at the Ngoc Khanh cinema ___________________________________.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2.  _______________________________________, it wasn't a big success.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3.  ___________________________, I don't enjoy the film.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4. I didn't find it funny at all ________________________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5. The film is based on a book that was written twenty years ago _________________________________.</a:t>
            </a:r>
          </a:p>
        </p:txBody>
      </p:sp>
      <p:sp>
        <p:nvSpPr>
          <p:cNvPr id="4" name="Rectangles 3"/>
          <p:cNvSpPr/>
          <p:nvPr/>
        </p:nvSpPr>
        <p:spPr>
          <a:xfrm>
            <a:off x="54610" y="875030"/>
            <a:ext cx="11353165" cy="1678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07365" y="972185"/>
            <a:ext cx="5637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They </a:t>
            </a:r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spent </a:t>
            </a:r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a lot of money on </a:t>
            </a:r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the </a:t>
            </a:r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film.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13715" y="1494155"/>
            <a:ext cx="5311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Few people came to </a:t>
            </a:r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see </a:t>
            </a:r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it.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13715" y="2016125"/>
            <a:ext cx="5311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It was a </a:t>
            </a:r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comedy</a:t>
            </a:r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6240780" y="1064895"/>
            <a:ext cx="3925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It is </a:t>
            </a:r>
            <a:r>
              <a:rPr 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set in </a:t>
            </a:r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modern times.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6240780" y="1637665"/>
            <a:ext cx="392557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The acting is excellent.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340995" y="3070860"/>
            <a:ext cx="66973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 few people came to see it.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413385" y="3623945"/>
            <a:ext cx="79406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 they spent a lot of money on the film</a:t>
            </a:r>
          </a:p>
        </p:txBody>
      </p:sp>
      <p:sp>
        <p:nvSpPr>
          <p:cNvPr id="12" name="Text Box 11"/>
          <p:cNvSpPr txBox="1"/>
          <p:nvPr/>
        </p:nvSpPr>
        <p:spPr>
          <a:xfrm>
            <a:off x="463550" y="4177030"/>
            <a:ext cx="54121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 the acting is excellent</a:t>
            </a:r>
          </a:p>
        </p:txBody>
      </p:sp>
      <p:sp>
        <p:nvSpPr>
          <p:cNvPr id="13" name="Text Box 12"/>
          <p:cNvSpPr txBox="1"/>
          <p:nvPr/>
        </p:nvSpPr>
        <p:spPr>
          <a:xfrm>
            <a:off x="4936490" y="4730115"/>
            <a:ext cx="46640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 it was a comedy.</a:t>
            </a:r>
          </a:p>
        </p:txBody>
      </p:sp>
      <p:sp>
        <p:nvSpPr>
          <p:cNvPr id="14" name="Text Box 13"/>
          <p:cNvSpPr txBox="1"/>
          <p:nvPr/>
        </p:nvSpPr>
        <p:spPr>
          <a:xfrm>
            <a:off x="144145" y="5756910"/>
            <a:ext cx="63639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 it is set in modern times</a:t>
            </a:r>
            <a:endParaRPr lang="en-US" sz="25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71575" y="1453515"/>
            <a:ext cx="10515600" cy="661670"/>
          </a:xfrm>
        </p:spPr>
        <p:txBody>
          <a:bodyPr/>
          <a:lstStyle/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She feels sick. She goes to school today.</a:t>
            </a:r>
          </a:p>
        </p:txBody>
      </p:sp>
      <p:sp>
        <p:nvSpPr>
          <p:cNvPr id="8" name="Oval 7"/>
          <p:cNvSpPr/>
          <p:nvPr/>
        </p:nvSpPr>
        <p:spPr>
          <a:xfrm>
            <a:off x="33655" y="2757170"/>
            <a:ext cx="2414905" cy="69405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200" b="1">
                <a:latin typeface="Times New Roman" panose="02020603050405020304" charset="0"/>
                <a:cs typeface="Times New Roman" panose="02020603050405020304" charset="0"/>
              </a:rPr>
              <a:t>Despite</a:t>
            </a:r>
          </a:p>
        </p:txBody>
      </p:sp>
      <p:sp>
        <p:nvSpPr>
          <p:cNvPr id="5" name="Oval 4"/>
          <p:cNvSpPr/>
          <p:nvPr/>
        </p:nvSpPr>
        <p:spPr>
          <a:xfrm>
            <a:off x="-55880" y="3808730"/>
            <a:ext cx="2894965" cy="6502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3200" b="1">
                <a:latin typeface="Times New Roman" panose="02020603050405020304" charset="0"/>
                <a:cs typeface="Times New Roman" panose="02020603050405020304" charset="0"/>
              </a:rPr>
              <a:t>In spite of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144780" y="3162935"/>
            <a:ext cx="603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latin typeface="Times New Roman" panose="02020603050405020304" charset="0"/>
                <a:cs typeface="Times New Roman" panose="02020603050405020304" charset="0"/>
              </a:rPr>
              <a:t>=</a:t>
            </a:r>
          </a:p>
        </p:txBody>
      </p:sp>
      <p:sp>
        <p:nvSpPr>
          <p:cNvPr id="7" name="Chevron 6"/>
          <p:cNvSpPr/>
          <p:nvPr/>
        </p:nvSpPr>
        <p:spPr>
          <a:xfrm>
            <a:off x="1263015" y="4664710"/>
            <a:ext cx="10582910" cy="861695"/>
          </a:xfrm>
          <a:prstGeom prst="chevron">
            <a:avLst/>
          </a:prstGeom>
          <a:ln w="539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Despite/ In spite of </a:t>
            </a:r>
            <a:r>
              <a:rPr lang="en-US" sz="2800" b="1" u="sng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her sickness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, she goes to school today.</a:t>
            </a:r>
          </a:p>
        </p:txBody>
      </p:sp>
      <p:sp>
        <p:nvSpPr>
          <p:cNvPr id="10" name="Chevron 9"/>
          <p:cNvSpPr/>
          <p:nvPr/>
        </p:nvSpPr>
        <p:spPr>
          <a:xfrm>
            <a:off x="1336675" y="5876290"/>
            <a:ext cx="10442575" cy="861695"/>
          </a:xfrm>
          <a:prstGeom prst="chevron">
            <a:avLst/>
          </a:prstGeom>
          <a:ln w="539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Despite/ In spite of  </a:t>
            </a:r>
            <a:r>
              <a:rPr lang="en-US" sz="2800" b="1" u="sng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feeling sick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, she goes to school today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68275" y="104140"/>
            <a:ext cx="11518900" cy="7067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indent="0" algn="just">
              <a:buFont typeface="Wingdings" panose="05000000000000000000" charset="0"/>
              <a:buNone/>
            </a:pPr>
            <a:r>
              <a:rPr lang="en-US" sz="4000" b="1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CT 3:   Despite/ In spite of + N/ NP/ V-ing ,  clause.</a:t>
            </a:r>
          </a:p>
        </p:txBody>
      </p:sp>
      <p:sp>
        <p:nvSpPr>
          <p:cNvPr id="13" name="Right Brace 12"/>
          <p:cNvSpPr/>
          <p:nvPr/>
        </p:nvSpPr>
        <p:spPr>
          <a:xfrm>
            <a:off x="2973705" y="2853690"/>
            <a:ext cx="592455" cy="1542415"/>
          </a:xfrm>
          <a:prstGeom prst="rightBrac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Box 13"/>
          <p:cNvSpPr txBox="1"/>
          <p:nvPr/>
        </p:nvSpPr>
        <p:spPr>
          <a:xfrm>
            <a:off x="3980180" y="2953385"/>
            <a:ext cx="644080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latin typeface="Times New Roman" panose="02020603050405020304" charset="0"/>
                <a:cs typeface="Times New Roman" panose="02020603050405020304" charset="0"/>
              </a:rPr>
              <a:t>+ N/ NP ( Noun phrase) = (TTSH) + Adj + N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4051300" y="3639185"/>
            <a:ext cx="607250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latin typeface="Times New Roman" panose="02020603050405020304" charset="0"/>
                <a:cs typeface="Times New Roman" panose="02020603050405020304" charset="0"/>
              </a:rPr>
              <a:t>+ V-ing ( Nếu chủ ngữ của 2 vế giống nhau)</a:t>
            </a:r>
          </a:p>
        </p:txBody>
      </p:sp>
      <p:sp>
        <p:nvSpPr>
          <p:cNvPr id="2" name="Left Brace 1"/>
          <p:cNvSpPr/>
          <p:nvPr/>
        </p:nvSpPr>
        <p:spPr>
          <a:xfrm rot="16200000">
            <a:off x="10262870" y="278765"/>
            <a:ext cx="436880" cy="1352550"/>
          </a:xfrm>
          <a:prstGeom prst="leftBrac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Box 2"/>
          <p:cNvSpPr txBox="1"/>
          <p:nvPr/>
        </p:nvSpPr>
        <p:spPr>
          <a:xfrm>
            <a:off x="10017125" y="1173480"/>
            <a:ext cx="10712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S + V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27025" y="2112010"/>
            <a:ext cx="11518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en-US" sz="3600" b="1">
                <a:solidFill>
                  <a:schemeClr val="bg2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= Although she feels sick, she goes to school today.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" grpId="0" bldLvl="0" animBg="1"/>
      <p:bldP spid="5" grpId="1" animBg="1"/>
      <p:bldP spid="6" grpId="0"/>
      <p:bldP spid="6" grpId="1"/>
      <p:bldP spid="7" grpId="0" bldLvl="0" animBg="1"/>
      <p:bldP spid="7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4" grpId="0"/>
      <p:bldP spid="14" grpId="1"/>
      <p:bldP spid="15" grpId="0"/>
      <p:bldP spid="15" grpId="1"/>
      <p:bldP spid="2" grpId="0" bldLvl="0" animBg="1"/>
      <p:bldP spid="2" grpId="1" animBg="1"/>
      <p:bldP spid="3" grpId="0"/>
      <p:bldP spid="3" grpId="1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485" y="1624965"/>
            <a:ext cx="11498580" cy="5088255"/>
          </a:xfrm>
        </p:spPr>
        <p:txBody>
          <a:bodyPr/>
          <a:lstStyle/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1. _______________the story of the film was good, I didn't like the acting.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2. I went to see the film ___________________feeling really tired.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3. I really enjoyed the Water War ____________most of my friends said it wasn't a very good film.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4. _________________  careful preparation, they had a lot of difficulties in making the film.</a:t>
            </a:r>
          </a:p>
          <a:p>
            <a:pPr marL="0" indent="0">
              <a:buNone/>
            </a:pPr>
            <a:r>
              <a:rPr lang="en-US" sz="3000" b="1">
                <a:latin typeface="Times New Roman" panose="02020603050405020304" charset="0"/>
                <a:cs typeface="Times New Roman" panose="02020603050405020304" charset="0"/>
              </a:rPr>
              <a:t>5. ____________the film was gripping, Tom slept from begining to end.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2457" y="368663"/>
            <a:ext cx="10515600" cy="97917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Exercise 2: </a:t>
            </a:r>
            <a:r>
              <a:rPr lang="vi-V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vi-V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Complete 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the sentences. Using </a:t>
            </a:r>
            <a:r>
              <a:rPr lang="en-US" sz="32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Times New Roman" panose="02020603050405020304" charset="0"/>
                <a:cs typeface="Times New Roman" panose="02020603050405020304" charset="0"/>
              </a:rPr>
              <a:t>although, despite/ in spite of. 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1341755" y="1532890"/>
            <a:ext cx="2212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4385310" y="2560955"/>
            <a:ext cx="33762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despite/ in spite of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6006465" y="3152775"/>
            <a:ext cx="2212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760095" y="4171315"/>
            <a:ext cx="33762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Despite/ In spite of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944245" y="5189220"/>
            <a:ext cx="22129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Although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345" y="24130"/>
            <a:ext cx="10515600" cy="761365"/>
          </a:xfrm>
        </p:spPr>
        <p:txBody>
          <a:bodyPr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HOWEVER and NEVERTHELESS ( Tuy nhiên)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90" y="786130"/>
            <a:ext cx="11588750" cy="5803900"/>
          </a:xfrm>
        </p:spPr>
        <p:txBody>
          <a:bodyPr/>
          <a:lstStyle/>
          <a:p>
            <a:pPr marL="0" indent="0">
              <a:buNone/>
            </a:pPr>
            <a:r>
              <a:rPr lang="en-US" sz="320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endParaRPr lang="en-US" sz="32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en-US" sz="32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137795" y="2390775"/>
            <a:ext cx="211201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Cấu trúc: </a:t>
            </a:r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2133600" y="2426335"/>
            <a:ext cx="886714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(1)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Sentence 1. However/ Nevertheless, sentence 2. </a:t>
            </a:r>
          </a:p>
        </p:txBody>
      </p:sp>
      <p:sp>
        <p:nvSpPr>
          <p:cNvPr id="6" name="Title 1"/>
          <p:cNvSpPr>
            <a:spLocks noGrp="1"/>
          </p:cNvSpPr>
          <p:nvPr/>
        </p:nvSpPr>
        <p:spPr>
          <a:xfrm>
            <a:off x="2207895" y="3824605"/>
            <a:ext cx="886714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(2)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Sentence 1, however/ nevertheless, sentence 2. </a:t>
            </a:r>
          </a:p>
        </p:txBody>
      </p:sp>
      <p:sp>
        <p:nvSpPr>
          <p:cNvPr id="7" name="Title 1"/>
          <p:cNvSpPr>
            <a:spLocks noGrp="1"/>
          </p:cNvSpPr>
          <p:nvPr/>
        </p:nvSpPr>
        <p:spPr>
          <a:xfrm>
            <a:off x="2249805" y="5222875"/>
            <a:ext cx="886714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(3)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Sentence 1. Sentence 2, however/ nevertheless.</a:t>
            </a:r>
          </a:p>
        </p:txBody>
      </p:sp>
      <p:sp>
        <p:nvSpPr>
          <p:cNvPr id="8" name="Title 1"/>
          <p:cNvSpPr>
            <a:spLocks noGrp="1"/>
          </p:cNvSpPr>
          <p:nvPr/>
        </p:nvSpPr>
        <p:spPr>
          <a:xfrm>
            <a:off x="1999615" y="3125470"/>
            <a:ext cx="928370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Ex: I am good at English. However, I study Math so bad.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9" name="Title 1"/>
          <p:cNvSpPr>
            <a:spLocks noGrp="1"/>
          </p:cNvSpPr>
          <p:nvPr/>
        </p:nvSpPr>
        <p:spPr>
          <a:xfrm>
            <a:off x="1999615" y="4523740"/>
            <a:ext cx="886714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Ex: Studying English is difficult, however, it is beneficial.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10" name="Title 1"/>
          <p:cNvSpPr>
            <a:spLocks noGrp="1"/>
          </p:cNvSpPr>
          <p:nvPr/>
        </p:nvSpPr>
        <p:spPr>
          <a:xfrm>
            <a:off x="2069465" y="5800725"/>
            <a:ext cx="9693910" cy="699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Ex: I agree with your scheme. I don't think it is practical, however.</a:t>
            </a:r>
            <a:endParaRPr lang="en-US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itle 1"/>
          <p:cNvSpPr>
            <a:spLocks noGrp="1"/>
          </p:cNvSpPr>
          <p:nvPr/>
        </p:nvSpPr>
        <p:spPr>
          <a:xfrm>
            <a:off x="485140" y="1664970"/>
            <a:ext cx="10515600" cy="7613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/>
            <a:endParaRPr lang="en-US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Title 1"/>
          <p:cNvSpPr>
            <a:spLocks noGrp="1"/>
          </p:cNvSpPr>
          <p:nvPr/>
        </p:nvSpPr>
        <p:spPr>
          <a:xfrm>
            <a:off x="33655" y="3378200"/>
            <a:ext cx="10515600" cy="7613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/>
            <a:endParaRPr lang="en-US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601345" y="785495"/>
            <a:ext cx="110267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Bên cạnh sử dụng Although/ in spite of/ despite để diễn tả sự đối lập, tương phản thì chúng ta còn sử dụng However và Nevertheless.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72611" y="6432153"/>
            <a:ext cx="9836839" cy="3693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FFFFFF"/>
                </a:solidFill>
              </a:rPr>
              <a:t>    Welcome all the </a:t>
            </a:r>
            <a:r>
              <a:rPr lang="vi-VN" dirty="0">
                <a:solidFill>
                  <a:srgbClr val="FFFFFF"/>
                </a:solidFill>
              </a:rPr>
              <a:t>student</a:t>
            </a:r>
            <a:r>
              <a:rPr lang="en-GB" dirty="0">
                <a:solidFill>
                  <a:srgbClr val="FFFFFF"/>
                </a:solidFill>
              </a:rPr>
              <a:t>s to </a:t>
            </a:r>
            <a:r>
              <a:rPr lang="vi-VN" dirty="0">
                <a:solidFill>
                  <a:srgbClr val="FFFFFF"/>
                </a:solidFill>
              </a:rPr>
              <a:t>the lessons of English group - </a:t>
            </a:r>
            <a:r>
              <a:rPr lang="en-GB" dirty="0">
                <a:solidFill>
                  <a:srgbClr val="FFFFFF"/>
                </a:solidFill>
              </a:rPr>
              <a:t>My </a:t>
            </a:r>
            <a:r>
              <a:rPr lang="en-GB" dirty="0" err="1">
                <a:solidFill>
                  <a:srgbClr val="FFFFFF"/>
                </a:solidFill>
              </a:rPr>
              <a:t>Thanh</a:t>
            </a:r>
            <a:r>
              <a:rPr lang="en-GB" dirty="0">
                <a:solidFill>
                  <a:srgbClr val="FFFFFF"/>
                </a:solidFill>
              </a:rPr>
              <a:t> Secondary school.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WordArt 21"/>
          <p:cNvSpPr>
            <a:spLocks noChangeArrowheads="1" noChangeShapeType="1" noTextEdit="1"/>
          </p:cNvSpPr>
          <p:nvPr/>
        </p:nvSpPr>
        <p:spPr bwMode="auto">
          <a:xfrm>
            <a:off x="10127240" y="93436"/>
            <a:ext cx="1981200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English group</a:t>
            </a:r>
          </a:p>
          <a:p>
            <a:pPr algn="ctr"/>
            <a:r>
              <a:rPr lang="en-US" sz="3600" b="1" kern="10" dirty="0" err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Mythanh</a:t>
            </a:r>
            <a:r>
              <a:rPr lang="en-US" sz="3600" b="1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 secondary school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xit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4" grpId="0"/>
      <p:bldP spid="14" grpId="1"/>
      <p:bldP spid="16" grpId="0" animBg="1"/>
    </p:bldLst>
  </p:timing>
</p:sld>
</file>

<file path=ppt/theme/theme1.xml><?xml version="1.0" encoding="utf-8"?>
<a:theme xmlns:a="http://schemas.openxmlformats.org/drawingml/2006/main" name="Orange Waves">
  <a:themeElements>
    <a:clrScheme name="Orang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C73109"/>
      </a:accent1>
      <a:accent2>
        <a:srgbClr val="FF5050"/>
      </a:accent2>
      <a:accent3>
        <a:srgbClr val="FFFFFF"/>
      </a:accent3>
      <a:accent4>
        <a:srgbClr val="000000"/>
      </a:accent4>
      <a:accent5>
        <a:srgbClr val="E0ADAA"/>
      </a:accent5>
      <a:accent6>
        <a:srgbClr val="E74848"/>
      </a:accent6>
      <a:hlink>
        <a:srgbClr val="4D4D4D"/>
      </a:hlink>
      <a:folHlink>
        <a:srgbClr val="777777"/>
      </a:folHlink>
    </a:clrScheme>
    <a:fontScheme name="Orang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Orang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ang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ang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C73109"/>
        </a:accent1>
        <a:accent2>
          <a:srgbClr val="FF5050"/>
        </a:accent2>
        <a:accent3>
          <a:srgbClr val="FFFFFF"/>
        </a:accent3>
        <a:accent4>
          <a:srgbClr val="000000"/>
        </a:accent4>
        <a:accent5>
          <a:srgbClr val="E0ADAA"/>
        </a:accent5>
        <a:accent6>
          <a:srgbClr val="E74848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1066</Words>
  <Application>Microsoft Office PowerPoint</Application>
  <PresentationFormat>Widescreen</PresentationFormat>
  <Paragraphs>125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SimSun</vt:lpstr>
      <vt:lpstr>Arial</vt:lpstr>
      <vt:lpstr>Arial Black</vt:lpstr>
      <vt:lpstr>Times New Roman</vt:lpstr>
      <vt:lpstr>Wingdings</vt:lpstr>
      <vt:lpstr>方正卡通简体</vt:lpstr>
      <vt:lpstr>Orange Waves</vt:lpstr>
      <vt:lpstr>PowerPoint Presentation</vt:lpstr>
      <vt:lpstr>PowerPoint Presentation</vt:lpstr>
      <vt:lpstr>NOTE:   Một số khái niệm cần phải nhớ</vt:lpstr>
      <vt:lpstr>PowerPoint Presentation</vt:lpstr>
      <vt:lpstr>PowerPoint Presentation</vt:lpstr>
      <vt:lpstr>Exercise 1:  Complete the sentences. Use although + a clause from the box.</vt:lpstr>
      <vt:lpstr>She feels sick. She goes to school today.</vt:lpstr>
      <vt:lpstr>Exercise 2:  Complete the sentences. Using although, despite/ in spite of. </vt:lpstr>
      <vt:lpstr>HOWEVER and NEVERTHELESS ( Tuy nhiên)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ngochue7200@gmail.com</cp:lastModifiedBy>
  <cp:revision>5</cp:revision>
  <dcterms:created xsi:type="dcterms:W3CDTF">2020-04-07T04:19:56Z</dcterms:created>
  <dcterms:modified xsi:type="dcterms:W3CDTF">2020-04-08T02:40:45Z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1033-11.2.0.9255</vt:lpwstr>
  </property>
</Properties>
</file>